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1"/>
  </p:notesMasterIdLst>
  <p:sldIdLst>
    <p:sldId id="256" r:id="rId5"/>
    <p:sldId id="289" r:id="rId6"/>
    <p:sldId id="297" r:id="rId7"/>
    <p:sldId id="290" r:id="rId8"/>
    <p:sldId id="291" r:id="rId9"/>
    <p:sldId id="273" r:id="rId10"/>
    <p:sldId id="282" r:id="rId11"/>
    <p:sldId id="258" r:id="rId12"/>
    <p:sldId id="259" r:id="rId13"/>
    <p:sldId id="292" r:id="rId14"/>
    <p:sldId id="293" r:id="rId15"/>
    <p:sldId id="295" r:id="rId16"/>
    <p:sldId id="298" r:id="rId17"/>
    <p:sldId id="296" r:id="rId18"/>
    <p:sldId id="299" r:id="rId19"/>
    <p:sldId id="26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 Snjezana Novakovic Bursac" initials="dSNB" lastIdx="19" clrIdx="0">
    <p:extLst>
      <p:ext uri="{19B8F6BF-5375-455C-9EA6-DF929625EA0E}">
        <p15:presenceInfo xmlns:p15="http://schemas.microsoft.com/office/powerpoint/2012/main" userId="S::snjezana.nb@ms.zotovicbl.org::8eee6cad-3efa-4897-857f-9d99246164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Srednji stil 1 - Isticanj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7673" autoAdjust="0"/>
  </p:normalViewPr>
  <p:slideViewPr>
    <p:cSldViewPr snapToGrid="0">
      <p:cViewPr varScale="1">
        <p:scale>
          <a:sx n="51" d="100"/>
          <a:sy n="51" d="100"/>
        </p:scale>
        <p:origin x="122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9-25T16:03:08.606" idx="17">
    <p:pos x="3977" y="1598"/>
    <p:text>Raydvojiti ovo jer yasluzuje da bude razdvojeno</p:text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8FD6D0-C9D7-4C67-ADBD-2E320B0EEE4C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52DA987-9C02-492D-AE86-0167134D8FCF}">
      <dgm:prSet phldrT="[Tekst]"/>
      <dgm:spPr/>
      <dgm:t>
        <a:bodyPr/>
        <a:lstStyle/>
        <a:p>
          <a:r>
            <a:rPr lang="sr-Latn-BA" dirty="0"/>
            <a:t>PACIJENT </a:t>
          </a:r>
          <a:endParaRPr lang="en-US" dirty="0"/>
        </a:p>
      </dgm:t>
    </dgm:pt>
    <dgm:pt modelId="{9A47EFA0-88DE-4B9E-9F69-D563763B27F4}" type="parTrans" cxnId="{55748310-EDAF-400F-8B3A-17344C881274}">
      <dgm:prSet/>
      <dgm:spPr/>
      <dgm:t>
        <a:bodyPr/>
        <a:lstStyle/>
        <a:p>
          <a:endParaRPr lang="en-US"/>
        </a:p>
      </dgm:t>
    </dgm:pt>
    <dgm:pt modelId="{8464255A-B5F9-43C4-A433-172B02E8111B}" type="sibTrans" cxnId="{55748310-EDAF-400F-8B3A-17344C881274}">
      <dgm:prSet/>
      <dgm:spPr/>
      <dgm:t>
        <a:bodyPr/>
        <a:lstStyle/>
        <a:p>
          <a:endParaRPr lang="en-US"/>
        </a:p>
      </dgm:t>
    </dgm:pt>
    <dgm:pt modelId="{79A79599-E096-44EF-82FD-C6FE1AB742CE}">
      <dgm:prSet phldrT="[Tekst]"/>
      <dgm:spPr/>
      <dgm:t>
        <a:bodyPr/>
        <a:lstStyle/>
        <a:p>
          <a:r>
            <a:rPr lang="sr-Latn-BA" dirty="0"/>
            <a:t>Ljekar specijalista</a:t>
          </a:r>
          <a:endParaRPr lang="en-US" dirty="0"/>
        </a:p>
      </dgm:t>
    </dgm:pt>
    <dgm:pt modelId="{DFDE434D-CB04-433B-95C4-D5DFCD576A9A}" type="parTrans" cxnId="{D869252A-A647-49B6-A96C-17079043614D}">
      <dgm:prSet/>
      <dgm:spPr/>
      <dgm:t>
        <a:bodyPr/>
        <a:lstStyle/>
        <a:p>
          <a:endParaRPr lang="en-US"/>
        </a:p>
      </dgm:t>
    </dgm:pt>
    <dgm:pt modelId="{4031D034-6205-40C2-9D3B-CEE013EEA3AD}" type="sibTrans" cxnId="{D869252A-A647-49B6-A96C-17079043614D}">
      <dgm:prSet/>
      <dgm:spPr/>
      <dgm:t>
        <a:bodyPr/>
        <a:lstStyle/>
        <a:p>
          <a:endParaRPr lang="en-US"/>
        </a:p>
      </dgm:t>
    </dgm:pt>
    <dgm:pt modelId="{4CC7EC78-8985-44E1-B75C-7CCA049CEBE5}">
      <dgm:prSet phldrT="[Tekst]"/>
      <dgm:spPr/>
      <dgm:t>
        <a:bodyPr/>
        <a:lstStyle/>
        <a:p>
          <a:r>
            <a:rPr lang="sr-Latn-BA" dirty="0"/>
            <a:t>Fizioterapeut </a:t>
          </a:r>
          <a:endParaRPr lang="en-US" dirty="0"/>
        </a:p>
      </dgm:t>
    </dgm:pt>
    <dgm:pt modelId="{FC7EDCE9-97FB-4166-BE95-06CF79BFCB56}" type="parTrans" cxnId="{14AF29F2-C9E5-41D9-AEF1-C733C780D576}">
      <dgm:prSet/>
      <dgm:spPr/>
      <dgm:t>
        <a:bodyPr/>
        <a:lstStyle/>
        <a:p>
          <a:endParaRPr lang="en-US"/>
        </a:p>
      </dgm:t>
    </dgm:pt>
    <dgm:pt modelId="{8FD3D669-6F0E-4D27-809B-2C8909AB4D8E}" type="sibTrans" cxnId="{14AF29F2-C9E5-41D9-AEF1-C733C780D576}">
      <dgm:prSet/>
      <dgm:spPr/>
      <dgm:t>
        <a:bodyPr/>
        <a:lstStyle/>
        <a:p>
          <a:endParaRPr lang="en-US"/>
        </a:p>
      </dgm:t>
    </dgm:pt>
    <dgm:pt modelId="{86E9DEF7-A6A0-4DB6-A276-F16F5F1E4DB0}">
      <dgm:prSet phldrT="[Tekst]"/>
      <dgm:spPr/>
      <dgm:t>
        <a:bodyPr/>
        <a:lstStyle/>
        <a:p>
          <a:r>
            <a:rPr lang="sr-Latn-BA" dirty="0"/>
            <a:t>Radni terapeut</a:t>
          </a:r>
          <a:endParaRPr lang="en-US" dirty="0"/>
        </a:p>
      </dgm:t>
    </dgm:pt>
    <dgm:pt modelId="{33AE4D10-CB3D-4A91-BF4D-3E97CC8B5476}" type="parTrans" cxnId="{55D45622-00B3-4A1A-9044-39C71999203A}">
      <dgm:prSet/>
      <dgm:spPr/>
      <dgm:t>
        <a:bodyPr/>
        <a:lstStyle/>
        <a:p>
          <a:endParaRPr lang="en-US"/>
        </a:p>
      </dgm:t>
    </dgm:pt>
    <dgm:pt modelId="{6C31A10A-3857-41C5-A9A4-A3FC2B9C1692}" type="sibTrans" cxnId="{55D45622-00B3-4A1A-9044-39C71999203A}">
      <dgm:prSet/>
      <dgm:spPr/>
      <dgm:t>
        <a:bodyPr/>
        <a:lstStyle/>
        <a:p>
          <a:endParaRPr lang="en-US"/>
        </a:p>
      </dgm:t>
    </dgm:pt>
    <dgm:pt modelId="{770E6039-2A5B-4455-BAF5-09D9971FDA12}">
      <dgm:prSet phldrT="[Tekst]"/>
      <dgm:spPr/>
      <dgm:t>
        <a:bodyPr/>
        <a:lstStyle/>
        <a:p>
          <a:r>
            <a:rPr lang="sr-Latn-BA" dirty="0"/>
            <a:t>Medicinska sestra / tehničar</a:t>
          </a:r>
          <a:endParaRPr lang="en-US" dirty="0"/>
        </a:p>
      </dgm:t>
    </dgm:pt>
    <dgm:pt modelId="{E48E4931-D4CD-4517-948D-0FCC14025A4A}" type="parTrans" cxnId="{79F4496C-31CE-49CB-A7E7-9B5A961294D0}">
      <dgm:prSet/>
      <dgm:spPr/>
      <dgm:t>
        <a:bodyPr/>
        <a:lstStyle/>
        <a:p>
          <a:endParaRPr lang="en-US"/>
        </a:p>
      </dgm:t>
    </dgm:pt>
    <dgm:pt modelId="{A8C49FCC-F330-43E5-A13F-58197CA0C1F1}" type="sibTrans" cxnId="{79F4496C-31CE-49CB-A7E7-9B5A961294D0}">
      <dgm:prSet/>
      <dgm:spPr/>
      <dgm:t>
        <a:bodyPr/>
        <a:lstStyle/>
        <a:p>
          <a:endParaRPr lang="en-US"/>
        </a:p>
      </dgm:t>
    </dgm:pt>
    <dgm:pt modelId="{BB9DB68D-1784-4806-AB69-502DC10CAB30}">
      <dgm:prSet/>
      <dgm:spPr/>
      <dgm:t>
        <a:bodyPr/>
        <a:lstStyle/>
        <a:p>
          <a:r>
            <a:rPr lang="sr-Latn-BA" dirty="0"/>
            <a:t>Psiholog</a:t>
          </a:r>
          <a:endParaRPr lang="en-US" dirty="0"/>
        </a:p>
      </dgm:t>
    </dgm:pt>
    <dgm:pt modelId="{08636716-D00A-482A-B41C-B19F65C511F8}" type="parTrans" cxnId="{769ECA9D-48C7-4506-A368-F1563AE46A75}">
      <dgm:prSet/>
      <dgm:spPr/>
      <dgm:t>
        <a:bodyPr/>
        <a:lstStyle/>
        <a:p>
          <a:endParaRPr lang="en-US"/>
        </a:p>
      </dgm:t>
    </dgm:pt>
    <dgm:pt modelId="{ABA9B5A7-79BD-4522-8A43-4873020CD5FF}" type="sibTrans" cxnId="{769ECA9D-48C7-4506-A368-F1563AE46A75}">
      <dgm:prSet/>
      <dgm:spPr/>
      <dgm:t>
        <a:bodyPr/>
        <a:lstStyle/>
        <a:p>
          <a:endParaRPr lang="en-US"/>
        </a:p>
      </dgm:t>
    </dgm:pt>
    <dgm:pt modelId="{B79D521D-0A1A-460C-B3B2-01B87115305C}">
      <dgm:prSet/>
      <dgm:spPr/>
      <dgm:t>
        <a:bodyPr/>
        <a:lstStyle/>
        <a:p>
          <a:r>
            <a:rPr lang="sr-Latn-BA" dirty="0"/>
            <a:t>Defektolog – logoped</a:t>
          </a:r>
        </a:p>
      </dgm:t>
    </dgm:pt>
    <dgm:pt modelId="{FBF98A9E-EC74-422F-B438-E19FA58ED5DC}" type="parTrans" cxnId="{9FC488A5-F3A7-4108-9A67-31852C13AB0B}">
      <dgm:prSet/>
      <dgm:spPr/>
      <dgm:t>
        <a:bodyPr/>
        <a:lstStyle/>
        <a:p>
          <a:endParaRPr lang="en-US"/>
        </a:p>
      </dgm:t>
    </dgm:pt>
    <dgm:pt modelId="{BF4C9735-766D-4F48-8A58-838706E9E625}" type="sibTrans" cxnId="{9FC488A5-F3A7-4108-9A67-31852C13AB0B}">
      <dgm:prSet/>
      <dgm:spPr/>
      <dgm:t>
        <a:bodyPr/>
        <a:lstStyle/>
        <a:p>
          <a:endParaRPr lang="en-US"/>
        </a:p>
      </dgm:t>
    </dgm:pt>
    <dgm:pt modelId="{FE35E1CD-D7A7-404E-AE1A-5E88488857D1}">
      <dgm:prSet/>
      <dgm:spPr/>
      <dgm:t>
        <a:bodyPr/>
        <a:lstStyle/>
        <a:p>
          <a:r>
            <a:rPr lang="sr-Latn-BA" dirty="0"/>
            <a:t>Socijalni radnik</a:t>
          </a:r>
          <a:endParaRPr lang="en-US" dirty="0"/>
        </a:p>
      </dgm:t>
    </dgm:pt>
    <dgm:pt modelId="{9A1FE2C9-2DE0-49F4-A4BF-8D3D2D8F15E5}" type="parTrans" cxnId="{80622ADD-6FE7-48FB-851F-74991A81A8F0}">
      <dgm:prSet/>
      <dgm:spPr/>
      <dgm:t>
        <a:bodyPr/>
        <a:lstStyle/>
        <a:p>
          <a:endParaRPr lang="en-US"/>
        </a:p>
      </dgm:t>
    </dgm:pt>
    <dgm:pt modelId="{C33E8897-B187-431F-8F18-2765A4DB839C}" type="sibTrans" cxnId="{80622ADD-6FE7-48FB-851F-74991A81A8F0}">
      <dgm:prSet/>
      <dgm:spPr/>
      <dgm:t>
        <a:bodyPr/>
        <a:lstStyle/>
        <a:p>
          <a:endParaRPr lang="en-US"/>
        </a:p>
      </dgm:t>
    </dgm:pt>
    <dgm:pt modelId="{015AD47E-C9D5-44C8-9216-9F1F67CF7BF5}" type="pres">
      <dgm:prSet presAssocID="{C98FD6D0-C9D7-4C67-ADBD-2E320B0EEE4C}" presName="composite" presStyleCnt="0">
        <dgm:presLayoutVars>
          <dgm:chMax val="1"/>
          <dgm:dir/>
          <dgm:resizeHandles val="exact"/>
        </dgm:presLayoutVars>
      </dgm:prSet>
      <dgm:spPr/>
    </dgm:pt>
    <dgm:pt modelId="{42ED9C3D-53F5-4628-B98E-CD472EE0835E}" type="pres">
      <dgm:prSet presAssocID="{C98FD6D0-C9D7-4C67-ADBD-2E320B0EEE4C}" presName="radial" presStyleCnt="0">
        <dgm:presLayoutVars>
          <dgm:animLvl val="ctr"/>
        </dgm:presLayoutVars>
      </dgm:prSet>
      <dgm:spPr/>
    </dgm:pt>
    <dgm:pt modelId="{66A0BF86-5B19-4767-841F-F67B6E9FB63C}" type="pres">
      <dgm:prSet presAssocID="{B52DA987-9C02-492D-AE86-0167134D8FCF}" presName="centerShape" presStyleLbl="vennNode1" presStyleIdx="0" presStyleCnt="8"/>
      <dgm:spPr/>
    </dgm:pt>
    <dgm:pt modelId="{5691F080-C636-4462-AE76-725B341086B7}" type="pres">
      <dgm:prSet presAssocID="{79A79599-E096-44EF-82FD-C6FE1AB742CE}" presName="node" presStyleLbl="vennNode1" presStyleIdx="1" presStyleCnt="8">
        <dgm:presLayoutVars>
          <dgm:bulletEnabled val="1"/>
        </dgm:presLayoutVars>
      </dgm:prSet>
      <dgm:spPr/>
    </dgm:pt>
    <dgm:pt modelId="{29FFE4DF-9797-4582-A711-CD65204251F2}" type="pres">
      <dgm:prSet presAssocID="{4CC7EC78-8985-44E1-B75C-7CCA049CEBE5}" presName="node" presStyleLbl="vennNode1" presStyleIdx="2" presStyleCnt="8">
        <dgm:presLayoutVars>
          <dgm:bulletEnabled val="1"/>
        </dgm:presLayoutVars>
      </dgm:prSet>
      <dgm:spPr/>
    </dgm:pt>
    <dgm:pt modelId="{7264FFEC-5AD0-4EE5-993D-E6B9BAFC99BD}" type="pres">
      <dgm:prSet presAssocID="{86E9DEF7-A6A0-4DB6-A276-F16F5F1E4DB0}" presName="node" presStyleLbl="vennNode1" presStyleIdx="3" presStyleCnt="8">
        <dgm:presLayoutVars>
          <dgm:bulletEnabled val="1"/>
        </dgm:presLayoutVars>
      </dgm:prSet>
      <dgm:spPr/>
    </dgm:pt>
    <dgm:pt modelId="{700F6BBA-A512-47A5-BB45-54BD38F4167E}" type="pres">
      <dgm:prSet presAssocID="{770E6039-2A5B-4455-BAF5-09D9971FDA12}" presName="node" presStyleLbl="vennNode1" presStyleIdx="4" presStyleCnt="8">
        <dgm:presLayoutVars>
          <dgm:bulletEnabled val="1"/>
        </dgm:presLayoutVars>
      </dgm:prSet>
      <dgm:spPr/>
    </dgm:pt>
    <dgm:pt modelId="{6DA46A1D-48C2-4967-80AE-67840389DD0A}" type="pres">
      <dgm:prSet presAssocID="{BB9DB68D-1784-4806-AB69-502DC10CAB30}" presName="node" presStyleLbl="vennNode1" presStyleIdx="5" presStyleCnt="8">
        <dgm:presLayoutVars>
          <dgm:bulletEnabled val="1"/>
        </dgm:presLayoutVars>
      </dgm:prSet>
      <dgm:spPr/>
    </dgm:pt>
    <dgm:pt modelId="{832CED62-0D37-429C-83DC-5C4E285DA2F2}" type="pres">
      <dgm:prSet presAssocID="{B79D521D-0A1A-460C-B3B2-01B87115305C}" presName="node" presStyleLbl="vennNode1" presStyleIdx="6" presStyleCnt="8">
        <dgm:presLayoutVars>
          <dgm:bulletEnabled val="1"/>
        </dgm:presLayoutVars>
      </dgm:prSet>
      <dgm:spPr/>
    </dgm:pt>
    <dgm:pt modelId="{CADBF447-216B-4BA2-90CD-6FDB9E03F339}" type="pres">
      <dgm:prSet presAssocID="{FE35E1CD-D7A7-404E-AE1A-5E88488857D1}" presName="node" presStyleLbl="vennNode1" presStyleIdx="7" presStyleCnt="8">
        <dgm:presLayoutVars>
          <dgm:bulletEnabled val="1"/>
        </dgm:presLayoutVars>
      </dgm:prSet>
      <dgm:spPr/>
    </dgm:pt>
  </dgm:ptLst>
  <dgm:cxnLst>
    <dgm:cxn modelId="{4B303B0A-1A43-42C8-BFDE-B82BC275F39A}" type="presOf" srcId="{79A79599-E096-44EF-82FD-C6FE1AB742CE}" destId="{5691F080-C636-4462-AE76-725B341086B7}" srcOrd="0" destOrd="0" presId="urn:microsoft.com/office/officeart/2005/8/layout/radial3"/>
    <dgm:cxn modelId="{55748310-EDAF-400F-8B3A-17344C881274}" srcId="{C98FD6D0-C9D7-4C67-ADBD-2E320B0EEE4C}" destId="{B52DA987-9C02-492D-AE86-0167134D8FCF}" srcOrd="0" destOrd="0" parTransId="{9A47EFA0-88DE-4B9E-9F69-D563763B27F4}" sibTransId="{8464255A-B5F9-43C4-A433-172B02E8111B}"/>
    <dgm:cxn modelId="{55D45622-00B3-4A1A-9044-39C71999203A}" srcId="{B52DA987-9C02-492D-AE86-0167134D8FCF}" destId="{86E9DEF7-A6A0-4DB6-A276-F16F5F1E4DB0}" srcOrd="2" destOrd="0" parTransId="{33AE4D10-CB3D-4A91-BF4D-3E97CC8B5476}" sibTransId="{6C31A10A-3857-41C5-A9A4-A3FC2B9C1692}"/>
    <dgm:cxn modelId="{1AAB8D24-07BD-480D-95E6-47BA7851FB12}" type="presOf" srcId="{B52DA987-9C02-492D-AE86-0167134D8FCF}" destId="{66A0BF86-5B19-4767-841F-F67B6E9FB63C}" srcOrd="0" destOrd="0" presId="urn:microsoft.com/office/officeart/2005/8/layout/radial3"/>
    <dgm:cxn modelId="{D869252A-A647-49B6-A96C-17079043614D}" srcId="{B52DA987-9C02-492D-AE86-0167134D8FCF}" destId="{79A79599-E096-44EF-82FD-C6FE1AB742CE}" srcOrd="0" destOrd="0" parTransId="{DFDE434D-CB04-433B-95C4-D5DFCD576A9A}" sibTransId="{4031D034-6205-40C2-9D3B-CEE013EEA3AD}"/>
    <dgm:cxn modelId="{E0C75237-BE51-4BFF-8042-7E9C463DF4E1}" type="presOf" srcId="{BB9DB68D-1784-4806-AB69-502DC10CAB30}" destId="{6DA46A1D-48C2-4967-80AE-67840389DD0A}" srcOrd="0" destOrd="0" presId="urn:microsoft.com/office/officeart/2005/8/layout/radial3"/>
    <dgm:cxn modelId="{79F4496C-31CE-49CB-A7E7-9B5A961294D0}" srcId="{B52DA987-9C02-492D-AE86-0167134D8FCF}" destId="{770E6039-2A5B-4455-BAF5-09D9971FDA12}" srcOrd="3" destOrd="0" parTransId="{E48E4931-D4CD-4517-948D-0FCC14025A4A}" sibTransId="{A8C49FCC-F330-43E5-A13F-58197CA0C1F1}"/>
    <dgm:cxn modelId="{CC37E273-5DCA-48AA-A28D-FEB8B39E3028}" type="presOf" srcId="{B79D521D-0A1A-460C-B3B2-01B87115305C}" destId="{832CED62-0D37-429C-83DC-5C4E285DA2F2}" srcOrd="0" destOrd="0" presId="urn:microsoft.com/office/officeart/2005/8/layout/radial3"/>
    <dgm:cxn modelId="{95E54356-EF87-4D05-AB86-35CDF89DC54A}" type="presOf" srcId="{C98FD6D0-C9D7-4C67-ADBD-2E320B0EEE4C}" destId="{015AD47E-C9D5-44C8-9216-9F1F67CF7BF5}" srcOrd="0" destOrd="0" presId="urn:microsoft.com/office/officeart/2005/8/layout/radial3"/>
    <dgm:cxn modelId="{769ECA9D-48C7-4506-A368-F1563AE46A75}" srcId="{B52DA987-9C02-492D-AE86-0167134D8FCF}" destId="{BB9DB68D-1784-4806-AB69-502DC10CAB30}" srcOrd="4" destOrd="0" parTransId="{08636716-D00A-482A-B41C-B19F65C511F8}" sibTransId="{ABA9B5A7-79BD-4522-8A43-4873020CD5FF}"/>
    <dgm:cxn modelId="{4F5D90A2-26D1-4DB0-83DE-CF43049FE9E6}" type="presOf" srcId="{4CC7EC78-8985-44E1-B75C-7CCA049CEBE5}" destId="{29FFE4DF-9797-4582-A711-CD65204251F2}" srcOrd="0" destOrd="0" presId="urn:microsoft.com/office/officeart/2005/8/layout/radial3"/>
    <dgm:cxn modelId="{9FC488A5-F3A7-4108-9A67-31852C13AB0B}" srcId="{B52DA987-9C02-492D-AE86-0167134D8FCF}" destId="{B79D521D-0A1A-460C-B3B2-01B87115305C}" srcOrd="5" destOrd="0" parTransId="{FBF98A9E-EC74-422F-B438-E19FA58ED5DC}" sibTransId="{BF4C9735-766D-4F48-8A58-838706E9E625}"/>
    <dgm:cxn modelId="{337B01A9-38D2-48C1-84F0-9F1E9E06A632}" type="presOf" srcId="{86E9DEF7-A6A0-4DB6-A276-F16F5F1E4DB0}" destId="{7264FFEC-5AD0-4EE5-993D-E6B9BAFC99BD}" srcOrd="0" destOrd="0" presId="urn:microsoft.com/office/officeart/2005/8/layout/radial3"/>
    <dgm:cxn modelId="{57CB4DAE-BA07-4DA9-B10C-C9A2E709F551}" type="presOf" srcId="{FE35E1CD-D7A7-404E-AE1A-5E88488857D1}" destId="{CADBF447-216B-4BA2-90CD-6FDB9E03F339}" srcOrd="0" destOrd="0" presId="urn:microsoft.com/office/officeart/2005/8/layout/radial3"/>
    <dgm:cxn modelId="{80622ADD-6FE7-48FB-851F-74991A81A8F0}" srcId="{B52DA987-9C02-492D-AE86-0167134D8FCF}" destId="{FE35E1CD-D7A7-404E-AE1A-5E88488857D1}" srcOrd="6" destOrd="0" parTransId="{9A1FE2C9-2DE0-49F4-A4BF-8D3D2D8F15E5}" sibTransId="{C33E8897-B187-431F-8F18-2765A4DB839C}"/>
    <dgm:cxn modelId="{14AF29F2-C9E5-41D9-AEF1-C733C780D576}" srcId="{B52DA987-9C02-492D-AE86-0167134D8FCF}" destId="{4CC7EC78-8985-44E1-B75C-7CCA049CEBE5}" srcOrd="1" destOrd="0" parTransId="{FC7EDCE9-97FB-4166-BE95-06CF79BFCB56}" sibTransId="{8FD3D669-6F0E-4D27-809B-2C8909AB4D8E}"/>
    <dgm:cxn modelId="{7F5AF6F3-7BB1-43FB-BAE1-5134D88F3CB6}" type="presOf" srcId="{770E6039-2A5B-4455-BAF5-09D9971FDA12}" destId="{700F6BBA-A512-47A5-BB45-54BD38F4167E}" srcOrd="0" destOrd="0" presId="urn:microsoft.com/office/officeart/2005/8/layout/radial3"/>
    <dgm:cxn modelId="{14218A13-6255-46F2-92E7-8B4D512C1874}" type="presParOf" srcId="{015AD47E-C9D5-44C8-9216-9F1F67CF7BF5}" destId="{42ED9C3D-53F5-4628-B98E-CD472EE0835E}" srcOrd="0" destOrd="0" presId="urn:microsoft.com/office/officeart/2005/8/layout/radial3"/>
    <dgm:cxn modelId="{A24C8AB6-E56B-4F6A-A09A-1802F9754B9A}" type="presParOf" srcId="{42ED9C3D-53F5-4628-B98E-CD472EE0835E}" destId="{66A0BF86-5B19-4767-841F-F67B6E9FB63C}" srcOrd="0" destOrd="0" presId="urn:microsoft.com/office/officeart/2005/8/layout/radial3"/>
    <dgm:cxn modelId="{CD1B9F50-72DF-4286-B243-FE1434433604}" type="presParOf" srcId="{42ED9C3D-53F5-4628-B98E-CD472EE0835E}" destId="{5691F080-C636-4462-AE76-725B341086B7}" srcOrd="1" destOrd="0" presId="urn:microsoft.com/office/officeart/2005/8/layout/radial3"/>
    <dgm:cxn modelId="{AC3966C0-BB10-4774-923A-235C08A34EC3}" type="presParOf" srcId="{42ED9C3D-53F5-4628-B98E-CD472EE0835E}" destId="{29FFE4DF-9797-4582-A711-CD65204251F2}" srcOrd="2" destOrd="0" presId="urn:microsoft.com/office/officeart/2005/8/layout/radial3"/>
    <dgm:cxn modelId="{1376ACE0-AE99-49C4-BA21-04D758873EC2}" type="presParOf" srcId="{42ED9C3D-53F5-4628-B98E-CD472EE0835E}" destId="{7264FFEC-5AD0-4EE5-993D-E6B9BAFC99BD}" srcOrd="3" destOrd="0" presId="urn:microsoft.com/office/officeart/2005/8/layout/radial3"/>
    <dgm:cxn modelId="{073753C8-A6AE-4871-ABF3-53EA3F46D9E0}" type="presParOf" srcId="{42ED9C3D-53F5-4628-B98E-CD472EE0835E}" destId="{700F6BBA-A512-47A5-BB45-54BD38F4167E}" srcOrd="4" destOrd="0" presId="urn:microsoft.com/office/officeart/2005/8/layout/radial3"/>
    <dgm:cxn modelId="{CAA2BCDC-8938-4606-BD5C-B4AC24056995}" type="presParOf" srcId="{42ED9C3D-53F5-4628-B98E-CD472EE0835E}" destId="{6DA46A1D-48C2-4967-80AE-67840389DD0A}" srcOrd="5" destOrd="0" presId="urn:microsoft.com/office/officeart/2005/8/layout/radial3"/>
    <dgm:cxn modelId="{5259998A-3391-489B-B38B-BCB952DECA47}" type="presParOf" srcId="{42ED9C3D-53F5-4628-B98E-CD472EE0835E}" destId="{832CED62-0D37-429C-83DC-5C4E285DA2F2}" srcOrd="6" destOrd="0" presId="urn:microsoft.com/office/officeart/2005/8/layout/radial3"/>
    <dgm:cxn modelId="{F9E313B9-4FF9-45C7-B33E-5119891A26AF}" type="presParOf" srcId="{42ED9C3D-53F5-4628-B98E-CD472EE0835E}" destId="{CADBF447-216B-4BA2-90CD-6FDB9E03F339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A0BF86-5B19-4767-841F-F67B6E9FB63C}">
      <dsp:nvSpPr>
        <dsp:cNvPr id="0" name=""/>
        <dsp:cNvSpPr/>
      </dsp:nvSpPr>
      <dsp:spPr>
        <a:xfrm>
          <a:off x="2534708" y="1278724"/>
          <a:ext cx="3058583" cy="3058583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BA" sz="4300" kern="1200" dirty="0"/>
            <a:t>PACIJENT </a:t>
          </a:r>
          <a:endParaRPr lang="en-US" sz="4300" kern="1200" dirty="0"/>
        </a:p>
      </dsp:txBody>
      <dsp:txXfrm>
        <a:off x="2982627" y="1726643"/>
        <a:ext cx="2162745" cy="2162745"/>
      </dsp:txXfrm>
    </dsp:sp>
    <dsp:sp modelId="{5691F080-C636-4462-AE76-725B341086B7}">
      <dsp:nvSpPr>
        <dsp:cNvPr id="0" name=""/>
        <dsp:cNvSpPr/>
      </dsp:nvSpPr>
      <dsp:spPr>
        <a:xfrm>
          <a:off x="3299354" y="50405"/>
          <a:ext cx="1529291" cy="1529291"/>
        </a:xfrm>
        <a:prstGeom prst="ellipse">
          <a:avLst/>
        </a:prstGeom>
        <a:solidFill>
          <a:schemeClr val="accent4">
            <a:alpha val="50000"/>
            <a:hueOff val="-1755929"/>
            <a:satOff val="4185"/>
            <a:lumOff val="-1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BA" sz="1500" kern="1200" dirty="0"/>
            <a:t>Ljekar specijalista</a:t>
          </a:r>
          <a:endParaRPr lang="en-US" sz="1500" kern="1200" dirty="0"/>
        </a:p>
      </dsp:txBody>
      <dsp:txXfrm>
        <a:off x="3523313" y="274364"/>
        <a:ext cx="1081373" cy="1081373"/>
      </dsp:txXfrm>
    </dsp:sp>
    <dsp:sp modelId="{29FFE4DF-9797-4582-A711-CD65204251F2}">
      <dsp:nvSpPr>
        <dsp:cNvPr id="0" name=""/>
        <dsp:cNvSpPr/>
      </dsp:nvSpPr>
      <dsp:spPr>
        <a:xfrm>
          <a:off x="4857517" y="800776"/>
          <a:ext cx="1529291" cy="1529291"/>
        </a:xfrm>
        <a:prstGeom prst="ellipse">
          <a:avLst/>
        </a:prstGeom>
        <a:solidFill>
          <a:schemeClr val="accent4">
            <a:alpha val="50000"/>
            <a:hueOff val="-3511859"/>
            <a:satOff val="8371"/>
            <a:lumOff val="-3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BA" sz="1500" kern="1200" dirty="0"/>
            <a:t>Fizioterapeut </a:t>
          </a:r>
          <a:endParaRPr lang="en-US" sz="1500" kern="1200" dirty="0"/>
        </a:p>
      </dsp:txBody>
      <dsp:txXfrm>
        <a:off x="5081476" y="1024735"/>
        <a:ext cx="1081373" cy="1081373"/>
      </dsp:txXfrm>
    </dsp:sp>
    <dsp:sp modelId="{7264FFEC-5AD0-4EE5-993D-E6B9BAFC99BD}">
      <dsp:nvSpPr>
        <dsp:cNvPr id="0" name=""/>
        <dsp:cNvSpPr/>
      </dsp:nvSpPr>
      <dsp:spPr>
        <a:xfrm>
          <a:off x="5242351" y="2486846"/>
          <a:ext cx="1529291" cy="1529291"/>
        </a:xfrm>
        <a:prstGeom prst="ellipse">
          <a:avLst/>
        </a:prstGeom>
        <a:solidFill>
          <a:schemeClr val="accent4">
            <a:alpha val="50000"/>
            <a:hueOff val="-5267787"/>
            <a:satOff val="12556"/>
            <a:lumOff val="-5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BA" sz="1500" kern="1200" dirty="0"/>
            <a:t>Radni terapeut</a:t>
          </a:r>
          <a:endParaRPr lang="en-US" sz="1500" kern="1200" dirty="0"/>
        </a:p>
      </dsp:txBody>
      <dsp:txXfrm>
        <a:off x="5466310" y="2710805"/>
        <a:ext cx="1081373" cy="1081373"/>
      </dsp:txXfrm>
    </dsp:sp>
    <dsp:sp modelId="{700F6BBA-A512-47A5-BB45-54BD38F4167E}">
      <dsp:nvSpPr>
        <dsp:cNvPr id="0" name=""/>
        <dsp:cNvSpPr/>
      </dsp:nvSpPr>
      <dsp:spPr>
        <a:xfrm>
          <a:off x="4164069" y="3838970"/>
          <a:ext cx="1529291" cy="1529291"/>
        </a:xfrm>
        <a:prstGeom prst="ellipse">
          <a:avLst/>
        </a:prstGeom>
        <a:solidFill>
          <a:schemeClr val="accent4">
            <a:alpha val="50000"/>
            <a:hueOff val="-7023717"/>
            <a:satOff val="16741"/>
            <a:lumOff val="-6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BA" sz="1500" kern="1200" dirty="0"/>
            <a:t>Medicinska sestra / tehničar</a:t>
          </a:r>
          <a:endParaRPr lang="en-US" sz="1500" kern="1200" dirty="0"/>
        </a:p>
      </dsp:txBody>
      <dsp:txXfrm>
        <a:off x="4388028" y="4062929"/>
        <a:ext cx="1081373" cy="1081373"/>
      </dsp:txXfrm>
    </dsp:sp>
    <dsp:sp modelId="{6DA46A1D-48C2-4967-80AE-67840389DD0A}">
      <dsp:nvSpPr>
        <dsp:cNvPr id="0" name=""/>
        <dsp:cNvSpPr/>
      </dsp:nvSpPr>
      <dsp:spPr>
        <a:xfrm>
          <a:off x="2434638" y="3838970"/>
          <a:ext cx="1529291" cy="1529291"/>
        </a:xfrm>
        <a:prstGeom prst="ellipse">
          <a:avLst/>
        </a:prstGeom>
        <a:solidFill>
          <a:schemeClr val="accent4">
            <a:alpha val="50000"/>
            <a:hueOff val="-8779646"/>
            <a:satOff val="20926"/>
            <a:lumOff val="-8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BA" sz="1500" kern="1200" dirty="0"/>
            <a:t>Psiholog</a:t>
          </a:r>
          <a:endParaRPr lang="en-US" sz="1500" kern="1200" dirty="0"/>
        </a:p>
      </dsp:txBody>
      <dsp:txXfrm>
        <a:off x="2658597" y="4062929"/>
        <a:ext cx="1081373" cy="1081373"/>
      </dsp:txXfrm>
    </dsp:sp>
    <dsp:sp modelId="{832CED62-0D37-429C-83DC-5C4E285DA2F2}">
      <dsp:nvSpPr>
        <dsp:cNvPr id="0" name=""/>
        <dsp:cNvSpPr/>
      </dsp:nvSpPr>
      <dsp:spPr>
        <a:xfrm>
          <a:off x="1356356" y="2486846"/>
          <a:ext cx="1529291" cy="1529291"/>
        </a:xfrm>
        <a:prstGeom prst="ellipse">
          <a:avLst/>
        </a:prstGeom>
        <a:solidFill>
          <a:schemeClr val="accent4">
            <a:alpha val="50000"/>
            <a:hueOff val="-10535575"/>
            <a:satOff val="25112"/>
            <a:lumOff val="-10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BA" sz="1500" kern="1200" dirty="0"/>
            <a:t>Defektolog – logoped</a:t>
          </a:r>
        </a:p>
      </dsp:txBody>
      <dsp:txXfrm>
        <a:off x="1580315" y="2710805"/>
        <a:ext cx="1081373" cy="1081373"/>
      </dsp:txXfrm>
    </dsp:sp>
    <dsp:sp modelId="{CADBF447-216B-4BA2-90CD-6FDB9E03F339}">
      <dsp:nvSpPr>
        <dsp:cNvPr id="0" name=""/>
        <dsp:cNvSpPr/>
      </dsp:nvSpPr>
      <dsp:spPr>
        <a:xfrm>
          <a:off x="1741191" y="800776"/>
          <a:ext cx="1529291" cy="1529291"/>
        </a:xfrm>
        <a:prstGeom prst="ellipse">
          <a:avLst/>
        </a:prstGeom>
        <a:solidFill>
          <a:schemeClr val="accent4">
            <a:alpha val="50000"/>
            <a:hueOff val="-12291504"/>
            <a:satOff val="29297"/>
            <a:lumOff val="-11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BA" sz="1500" kern="1200" dirty="0"/>
            <a:t>Socijalni radnik</a:t>
          </a:r>
          <a:endParaRPr lang="en-US" sz="1500" kern="1200" dirty="0"/>
        </a:p>
      </dsp:txBody>
      <dsp:txXfrm>
        <a:off x="1965150" y="1024735"/>
        <a:ext cx="1081373" cy="10813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C9CC7-C962-4027-8A72-4B7A0F1D5A97}" type="datetimeFigureOut">
              <a:rPr lang="en-US" smtClean="0"/>
              <a:t>9/28/2019</a:t>
            </a:fld>
            <a:endParaRPr lang="en-US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667B04-F431-4B87-B1B1-9DCFF68EA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73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667B04-F431-4B87-B1B1-9DCFF68EA3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82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667B04-F431-4B87-B1B1-9DCFF68EA34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84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667B04-F431-4B87-B1B1-9DCFF68EA34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069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8CA6-B0DB-431C-B875-37F6E48F832D}" type="datetimeFigureOut">
              <a:rPr lang="en-US" smtClean="0"/>
              <a:t>9/28/2019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EBF4-3600-4916-9E27-3769CA04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7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8CA6-B0DB-431C-B875-37F6E48F832D}" type="datetimeFigureOut">
              <a:rPr lang="en-US" smtClean="0"/>
              <a:t>9/28/2019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EBF4-3600-4916-9E27-3769CA04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8CA6-B0DB-431C-B875-37F6E48F832D}" type="datetimeFigureOut">
              <a:rPr lang="en-US" smtClean="0"/>
              <a:t>9/28/2019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EBF4-3600-4916-9E27-3769CA04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6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8CA6-B0DB-431C-B875-37F6E48F832D}" type="datetimeFigureOut">
              <a:rPr lang="en-US" smtClean="0"/>
              <a:t>9/28/2019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EBF4-3600-4916-9E27-3769CA04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3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8CA6-B0DB-431C-B875-37F6E48F832D}" type="datetimeFigureOut">
              <a:rPr lang="en-US" smtClean="0"/>
              <a:t>9/28/2019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EBF4-3600-4916-9E27-3769CA04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8CA6-B0DB-431C-B875-37F6E48F832D}" type="datetimeFigureOut">
              <a:rPr lang="en-US" smtClean="0"/>
              <a:t>9/28/2019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EBF4-3600-4916-9E27-3769CA04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7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8CA6-B0DB-431C-B875-37F6E48F832D}" type="datetimeFigureOut">
              <a:rPr lang="en-US" smtClean="0"/>
              <a:t>9/28/2019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EBF4-3600-4916-9E27-3769CA04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5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8CA6-B0DB-431C-B875-37F6E48F832D}" type="datetimeFigureOut">
              <a:rPr lang="en-US" smtClean="0"/>
              <a:t>9/28/2019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EBF4-3600-4916-9E27-3769CA04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1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8CA6-B0DB-431C-B875-37F6E48F832D}" type="datetimeFigureOut">
              <a:rPr lang="en-US" smtClean="0"/>
              <a:t>9/28/2019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EBF4-3600-4916-9E27-3769CA04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5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8CA6-B0DB-431C-B875-37F6E48F832D}" type="datetimeFigureOut">
              <a:rPr lang="en-US" smtClean="0"/>
              <a:t>9/28/2019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EBF4-3600-4916-9E27-3769CA04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71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8CA6-B0DB-431C-B875-37F6E48F832D}" type="datetimeFigureOut">
              <a:rPr lang="en-US" smtClean="0"/>
              <a:t>9/28/2019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EBF4-3600-4916-9E27-3769CA04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1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78CA6-B0DB-431C-B875-37F6E48F832D}" type="datetimeFigureOut">
              <a:rPr lang="en-US" smtClean="0"/>
              <a:t>9/28/2019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6EBF4-3600-4916-9E27-3769CA04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07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5B1E273-25B0-4A71-AC97-C068E0348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525347"/>
            <a:ext cx="6801321" cy="1737360"/>
          </a:xfrm>
        </p:spPr>
        <p:txBody>
          <a:bodyPr anchor="ctr">
            <a:normAutofit/>
          </a:bodyPr>
          <a:lstStyle/>
          <a:p>
            <a:pPr algn="r"/>
            <a:r>
              <a:rPr lang="sr-Latn-BA" b="1"/>
              <a:t>Novine u </a:t>
            </a:r>
            <a:r>
              <a:rPr lang="sr-Latn-BA" b="1" err="1"/>
              <a:t>neurorehabilitaciji</a:t>
            </a:r>
            <a:endParaRPr lang="en-US" b="1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lika 4">
            <a:extLst>
              <a:ext uri="{FF2B5EF4-FFF2-40B4-BE49-F238E27FC236}">
                <a16:creationId xmlns:a16="http://schemas.microsoft.com/office/drawing/2014/main" id="{72D014E7-8B15-423B-9091-730487ACE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670" y="772147"/>
            <a:ext cx="3753374" cy="12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7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DC217C4A-FD2F-4D91-9A9B-4F31CFE7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sr-Latn-BA" sz="4200" dirty="0" err="1">
                <a:solidFill>
                  <a:srgbClr val="C00000"/>
                </a:solidFill>
              </a:rPr>
              <a:t>Transkranijalna</a:t>
            </a:r>
            <a:r>
              <a:rPr lang="sr-Latn-BA" sz="4200" dirty="0">
                <a:solidFill>
                  <a:srgbClr val="C00000"/>
                </a:solidFill>
              </a:rPr>
              <a:t> direktna električna stimulacija </a:t>
            </a:r>
            <a:endParaRPr lang="en-US" sz="4200" dirty="0">
              <a:solidFill>
                <a:srgbClr val="C00000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Slika 7" descr="Slika na kojoj se prikazuje zid, sjedenje, na zatvorenom&#10;&#10;Opis je automatski generiran">
            <a:extLst>
              <a:ext uri="{FF2B5EF4-FFF2-40B4-BE49-F238E27FC236}">
                <a16:creationId xmlns:a16="http://schemas.microsoft.com/office/drawing/2014/main" id="{F468EB89-CA03-4015-A3A4-FAF24ACD6F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30" y="2803652"/>
            <a:ext cx="4244406" cy="3721328"/>
          </a:xfrm>
          <a:prstGeom prst="rect">
            <a:avLst/>
          </a:prstGeom>
        </p:spPr>
      </p:pic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513C2902-0CE2-4378-ABB4-AEE8FEF6F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sr-Latn-BA" sz="2400" dirty="0"/>
              <a:t>je </a:t>
            </a:r>
            <a:r>
              <a:rPr lang="sr-Latn-BA" sz="2400" dirty="0" err="1"/>
              <a:t>neinvazivna</a:t>
            </a:r>
            <a:r>
              <a:rPr lang="sr-Latn-BA" sz="2400" dirty="0"/>
              <a:t>, bezbolna, stimulacija mozga koja koristi slabu električnu struju za stimulaciju specifičnih djelova mozga.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563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40420DB-7E27-4552-9F88-1FAD1958D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1110634"/>
            <a:ext cx="6377769" cy="4930246"/>
          </a:xfrm>
        </p:spPr>
        <p:txBody>
          <a:bodyPr anchor="ctr">
            <a:normAutofit/>
          </a:bodyPr>
          <a:lstStyle/>
          <a:p>
            <a:pPr lvl="0"/>
            <a:r>
              <a:rPr lang="en-US" sz="2400" dirty="0" err="1"/>
              <a:t>Stanja</a:t>
            </a:r>
            <a:r>
              <a:rPr lang="en-US" sz="2400" dirty="0"/>
              <a:t> </a:t>
            </a:r>
            <a:r>
              <a:rPr lang="en-US" sz="2400" dirty="0" err="1"/>
              <a:t>nakon</a:t>
            </a:r>
            <a:r>
              <a:rPr lang="en-US" sz="2400" dirty="0"/>
              <a:t> </a:t>
            </a:r>
            <a:r>
              <a:rPr lang="en-US" sz="2400" dirty="0" err="1"/>
              <a:t>moždanog</a:t>
            </a:r>
            <a:r>
              <a:rPr lang="en-US" sz="2400" dirty="0"/>
              <a:t> </a:t>
            </a:r>
            <a:r>
              <a:rPr lang="en-US" sz="2400" dirty="0" err="1"/>
              <a:t>udara</a:t>
            </a:r>
            <a:r>
              <a:rPr lang="en-US" sz="2400" dirty="0"/>
              <a:t>, </a:t>
            </a:r>
            <a:r>
              <a:rPr lang="en-US" sz="2400" dirty="0" err="1"/>
              <a:t>dobri</a:t>
            </a:r>
            <a:r>
              <a:rPr lang="en-US" sz="2400" dirty="0"/>
              <a:t> </a:t>
            </a:r>
            <a:r>
              <a:rPr lang="en-US" sz="2400" dirty="0" err="1"/>
              <a:t>rezultati</a:t>
            </a:r>
            <a:r>
              <a:rPr lang="en-US" sz="2400" dirty="0"/>
              <a:t> u </a:t>
            </a:r>
            <a:r>
              <a:rPr lang="en-US" sz="2400" dirty="0" err="1"/>
              <a:t>tretmanu</a:t>
            </a:r>
            <a:r>
              <a:rPr lang="en-US" sz="2400" dirty="0"/>
              <a:t> </a:t>
            </a:r>
            <a:r>
              <a:rPr lang="en-US" sz="2400" dirty="0" err="1"/>
              <a:t>afazije</a:t>
            </a:r>
            <a:r>
              <a:rPr lang="en-US" sz="2400" dirty="0"/>
              <a:t> </a:t>
            </a:r>
            <a:r>
              <a:rPr lang="en-US" sz="2400" dirty="0" err="1"/>
              <a:t>nakon</a:t>
            </a:r>
            <a:r>
              <a:rPr lang="en-US" sz="2400" dirty="0"/>
              <a:t> </a:t>
            </a:r>
            <a:r>
              <a:rPr lang="en-US" sz="2400" dirty="0" err="1"/>
              <a:t>moždanog</a:t>
            </a:r>
            <a:r>
              <a:rPr lang="en-US" sz="2400" dirty="0"/>
              <a:t> </a:t>
            </a:r>
            <a:r>
              <a:rPr lang="en-US" sz="2400" dirty="0" err="1"/>
              <a:t>udara</a:t>
            </a:r>
            <a:endParaRPr lang="en-US" sz="2400" dirty="0"/>
          </a:p>
          <a:p>
            <a:pPr lvl="0"/>
            <a:r>
              <a:rPr lang="en-US" sz="2400" dirty="0" err="1"/>
              <a:t>Parkinsonova</a:t>
            </a:r>
            <a:r>
              <a:rPr lang="en-US" sz="2400" dirty="0"/>
              <a:t> </a:t>
            </a:r>
            <a:r>
              <a:rPr lang="en-US" sz="2400" dirty="0" err="1"/>
              <a:t>bolest</a:t>
            </a:r>
            <a:endParaRPr lang="en-US" sz="2400" dirty="0"/>
          </a:p>
          <a:p>
            <a:pPr lvl="0"/>
            <a:r>
              <a:rPr lang="en-US" sz="2400" dirty="0" err="1"/>
              <a:t>Stabilizacija</a:t>
            </a:r>
            <a:r>
              <a:rPr lang="en-US" sz="2400" dirty="0"/>
              <a:t> </a:t>
            </a:r>
            <a:r>
              <a:rPr lang="sr-Latn-BA" sz="2400" dirty="0"/>
              <a:t>i </a:t>
            </a:r>
            <a:r>
              <a:rPr lang="en-US" sz="2400" dirty="0" err="1"/>
              <a:t>poboljšanje</a:t>
            </a:r>
            <a:r>
              <a:rPr lang="en-US" sz="2400" dirty="0"/>
              <a:t> </a:t>
            </a:r>
            <a:r>
              <a:rPr lang="en-US" sz="2400" dirty="0" err="1"/>
              <a:t>hoda</a:t>
            </a:r>
            <a:r>
              <a:rPr lang="en-US" sz="2400" dirty="0"/>
              <a:t> u </a:t>
            </a:r>
            <a:r>
              <a:rPr lang="en-US" sz="2400" dirty="0" err="1"/>
              <a:t>dječijoj</a:t>
            </a:r>
            <a:r>
              <a:rPr lang="en-US" sz="2400" dirty="0"/>
              <a:t> </a:t>
            </a:r>
            <a:r>
              <a:rPr lang="en-US" sz="2400" dirty="0" err="1"/>
              <a:t>cerebralnoj</a:t>
            </a:r>
            <a:r>
              <a:rPr lang="en-US" sz="2400" dirty="0"/>
              <a:t> </a:t>
            </a:r>
            <a:r>
              <a:rPr lang="en-US" sz="2400"/>
              <a:t>paralizi</a:t>
            </a:r>
            <a:endParaRPr lang="en-US" sz="2400" dirty="0"/>
          </a:p>
          <a:p>
            <a:pPr lvl="0"/>
            <a:r>
              <a:rPr lang="en-US" sz="2400" dirty="0" err="1"/>
              <a:t>Hronični</a:t>
            </a:r>
            <a:r>
              <a:rPr lang="en-US" sz="2400" dirty="0"/>
              <a:t> </a:t>
            </a:r>
            <a:r>
              <a:rPr lang="en-US" sz="2400" dirty="0" err="1"/>
              <a:t>regionalni</a:t>
            </a:r>
            <a:r>
              <a:rPr lang="en-US" sz="2400" dirty="0"/>
              <a:t> </a:t>
            </a:r>
            <a:r>
              <a:rPr lang="en-US" sz="2400" dirty="0" err="1"/>
              <a:t>bolni</a:t>
            </a:r>
            <a:r>
              <a:rPr lang="en-US" sz="2400" dirty="0"/>
              <a:t> </a:t>
            </a:r>
            <a:r>
              <a:rPr lang="en-US" sz="2400" dirty="0" err="1"/>
              <a:t>sindrom</a:t>
            </a:r>
            <a:endParaRPr lang="en-US" sz="2400" dirty="0"/>
          </a:p>
          <a:p>
            <a:pPr lvl="0"/>
            <a:r>
              <a:rPr lang="en-US" sz="2400" dirty="0" err="1"/>
              <a:t>Depresija</a:t>
            </a:r>
            <a:endParaRPr lang="en-US" sz="2400" dirty="0"/>
          </a:p>
          <a:p>
            <a:pPr lvl="0"/>
            <a:r>
              <a:rPr lang="en-US" sz="2400" dirty="0" err="1"/>
              <a:t>Poboljšanje</a:t>
            </a:r>
            <a:r>
              <a:rPr lang="en-US" sz="2400" dirty="0"/>
              <a:t> </a:t>
            </a:r>
            <a:r>
              <a:rPr lang="en-US" sz="2400" dirty="0" err="1"/>
              <a:t>pamćenja</a:t>
            </a:r>
            <a:r>
              <a:rPr lang="en-US" sz="2400" dirty="0"/>
              <a:t> </a:t>
            </a:r>
            <a:r>
              <a:rPr lang="en-US" sz="2400" dirty="0" err="1"/>
              <a:t>kod</a:t>
            </a:r>
            <a:r>
              <a:rPr lang="en-US" sz="2400" dirty="0"/>
              <a:t> </a:t>
            </a:r>
            <a:r>
              <a:rPr lang="en-US" sz="2400" dirty="0" err="1"/>
              <a:t>starijih</a:t>
            </a:r>
            <a:r>
              <a:rPr lang="en-US" sz="2400" dirty="0"/>
              <a:t> </a:t>
            </a:r>
            <a:r>
              <a:rPr lang="en-US" sz="2400" dirty="0" err="1"/>
              <a:t>osoba</a:t>
            </a:r>
            <a:endParaRPr lang="sr-Latn-BA" sz="2400" dirty="0"/>
          </a:p>
          <a:p>
            <a:pPr marL="0" lvl="0" indent="0">
              <a:buNone/>
            </a:pPr>
            <a:r>
              <a:rPr lang="en-US" sz="2400" b="1" i="1" dirty="0" err="1"/>
              <a:t>Jedina</a:t>
            </a:r>
            <a:r>
              <a:rPr lang="en-US" sz="2400" b="1" i="1" dirty="0"/>
              <a:t> </a:t>
            </a:r>
            <a:r>
              <a:rPr lang="en-US" sz="2400" b="1" i="1" dirty="0" err="1"/>
              <a:t>kontraindikacija</a:t>
            </a:r>
            <a:r>
              <a:rPr lang="en-US" sz="2400" b="1" i="1" dirty="0"/>
              <a:t> je </a:t>
            </a:r>
            <a:r>
              <a:rPr lang="en-US" sz="2400" b="1" i="1" dirty="0" err="1"/>
              <a:t>epilepsija</a:t>
            </a:r>
            <a:r>
              <a:rPr lang="en-US" sz="2400" b="1" i="1" dirty="0"/>
              <a:t>. </a:t>
            </a:r>
          </a:p>
          <a:p>
            <a:endParaRPr lang="en-US" sz="2400" dirty="0"/>
          </a:p>
        </p:txBody>
      </p:sp>
      <p:pic>
        <p:nvPicPr>
          <p:cNvPr id="6" name="Rezervirano mjesto sadržaja 5" descr="Slika na kojoj se prikazuje osoba, muškarac, zavjesa, na zatvorenom&#10;&#10;Opis je automatski generiran">
            <a:extLst>
              <a:ext uri="{FF2B5EF4-FFF2-40B4-BE49-F238E27FC236}">
                <a16:creationId xmlns:a16="http://schemas.microsoft.com/office/drawing/2014/main" id="{D42C5C5D-0983-438E-8F9C-0040040877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56660" y="320040"/>
            <a:ext cx="4297636" cy="2853178"/>
          </a:xfrm>
          <a:prstGeom prst="rect">
            <a:avLst/>
          </a:prstGeom>
          <a:effectLst/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A215C94A-90DA-4091-9BD7-1AA29D101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</a:rPr>
              <a:t>INDIKACIJE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741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E03066-2D34-4256-8620-70D593336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BA" sz="4000" dirty="0"/>
              <a:t>REHABILITACIJA ŠAKE</a:t>
            </a:r>
            <a:endParaRPr lang="en-US" sz="4000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EF293F56-02EC-4F8B-AB9F-9F0F9E086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sr-Latn-BA" sz="2200" b="1" i="1" dirty="0" err="1"/>
              <a:t>Armeo</a:t>
            </a:r>
            <a:r>
              <a:rPr lang="sr-Latn-BA" sz="2200" b="1" i="1" dirty="0"/>
              <a:t> </a:t>
            </a:r>
            <a:r>
              <a:rPr lang="sr-Latn-BA" sz="2200" b="1" i="1" dirty="0" err="1"/>
              <a:t>Senso</a:t>
            </a:r>
            <a:endParaRPr lang="sr-Latn-BA" sz="2200" b="1" i="1" dirty="0"/>
          </a:p>
          <a:p>
            <a:pPr>
              <a:spcAft>
                <a:spcPts val="600"/>
              </a:spcAft>
            </a:pPr>
            <a:r>
              <a:rPr lang="en-US" sz="2000" dirty="0" err="1"/>
              <a:t>Namijenjen</a:t>
            </a:r>
            <a:r>
              <a:rPr lang="en-US" sz="2000" dirty="0"/>
              <a:t> </a:t>
            </a:r>
            <a:r>
              <a:rPr lang="en-US" sz="2000" dirty="0" err="1"/>
              <a:t>pacijentima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narušenom</a:t>
            </a:r>
            <a:r>
              <a:rPr lang="en-US" sz="2000" dirty="0"/>
              <a:t> </a:t>
            </a:r>
            <a:r>
              <a:rPr lang="en-US" sz="2000" dirty="0" err="1"/>
              <a:t>funkcijom</a:t>
            </a:r>
            <a:r>
              <a:rPr lang="en-US" sz="2000" dirty="0"/>
              <a:t> </a:t>
            </a:r>
            <a:r>
              <a:rPr lang="en-US" sz="2000" dirty="0" err="1"/>
              <a:t>gornjih</a:t>
            </a:r>
            <a:r>
              <a:rPr lang="en-US" sz="2000" dirty="0"/>
              <a:t> </a:t>
            </a:r>
            <a:r>
              <a:rPr lang="en-US" sz="2000" dirty="0" err="1"/>
              <a:t>ekstremiteta</a:t>
            </a:r>
            <a:r>
              <a:rPr lang="en-US" sz="2000" dirty="0"/>
              <a:t> </a:t>
            </a:r>
            <a:r>
              <a:rPr lang="en-US" sz="2000" dirty="0" err="1"/>
              <a:t>koja</a:t>
            </a:r>
            <a:r>
              <a:rPr lang="en-US" sz="2000" dirty="0"/>
              <a:t> je </a:t>
            </a:r>
            <a:r>
              <a:rPr lang="en-US" sz="2000" dirty="0" err="1"/>
              <a:t>rezultat</a:t>
            </a:r>
            <a:r>
              <a:rPr lang="en-US" sz="2000" dirty="0"/>
              <a:t> </a:t>
            </a:r>
            <a:r>
              <a:rPr lang="en-US" sz="2000" dirty="0" err="1"/>
              <a:t>neurološkog</a:t>
            </a:r>
            <a:r>
              <a:rPr lang="en-US" sz="2000" dirty="0"/>
              <a:t> </a:t>
            </a:r>
            <a:r>
              <a:rPr lang="en-US" sz="2000" dirty="0" err="1"/>
              <a:t>stanja</a:t>
            </a:r>
            <a:r>
              <a:rPr lang="en-US" sz="2000" dirty="0"/>
              <a:t> </a:t>
            </a:r>
            <a:r>
              <a:rPr lang="en-US" sz="2000" dirty="0" err="1"/>
              <a:t>ili</a:t>
            </a:r>
            <a:r>
              <a:rPr lang="en-US" sz="2000" dirty="0"/>
              <a:t> </a:t>
            </a:r>
            <a:r>
              <a:rPr lang="en-US" sz="2000" dirty="0" err="1"/>
              <a:t>traume</a:t>
            </a:r>
            <a:r>
              <a:rPr lang="en-US" sz="2000" dirty="0"/>
              <a:t>, </a:t>
            </a:r>
            <a:r>
              <a:rPr lang="en-US" sz="2000" dirty="0" err="1"/>
              <a:t>mišićno-koštanih</a:t>
            </a:r>
            <a:r>
              <a:rPr lang="en-US" sz="2000" dirty="0"/>
              <a:t> </a:t>
            </a:r>
            <a:r>
              <a:rPr lang="en-US" sz="2000" dirty="0" err="1"/>
              <a:t>poremećaja</a:t>
            </a:r>
            <a:r>
              <a:rPr lang="en-US" sz="2000" dirty="0"/>
              <a:t>. </a:t>
            </a:r>
          </a:p>
          <a:p>
            <a:pPr>
              <a:spcAft>
                <a:spcPts val="600"/>
              </a:spcAft>
            </a:pPr>
            <a:r>
              <a:rPr lang="en-US" sz="2000" dirty="0" err="1"/>
              <a:t>Omogućava</a:t>
            </a:r>
            <a:r>
              <a:rPr lang="en-US" sz="2000" dirty="0"/>
              <a:t> </a:t>
            </a:r>
            <a:r>
              <a:rPr lang="en-US" sz="2000" dirty="0" err="1"/>
              <a:t>pacijentima</a:t>
            </a:r>
            <a:r>
              <a:rPr lang="en-US" sz="2000" dirty="0"/>
              <a:t> da </a:t>
            </a:r>
            <a:r>
              <a:rPr lang="en-US" sz="2000" dirty="0" err="1"/>
              <a:t>izvode</a:t>
            </a:r>
            <a:r>
              <a:rPr lang="en-US" sz="2000" dirty="0"/>
              <a:t> </a:t>
            </a:r>
            <a:r>
              <a:rPr lang="en-US" sz="2000" dirty="0" err="1"/>
              <a:t>određene</a:t>
            </a:r>
            <a:r>
              <a:rPr lang="en-US" sz="2000" dirty="0"/>
              <a:t> </a:t>
            </a:r>
            <a:r>
              <a:rPr lang="en-US" sz="2000" dirty="0" err="1"/>
              <a:t>vježbe</a:t>
            </a:r>
            <a:r>
              <a:rPr lang="en-US" sz="2000" dirty="0"/>
              <a:t> </a:t>
            </a:r>
            <a:r>
              <a:rPr lang="en-US" sz="2000" dirty="0" err="1"/>
              <a:t>kojima</a:t>
            </a:r>
            <a:r>
              <a:rPr lang="en-US" sz="2000" dirty="0"/>
              <a:t> se </a:t>
            </a:r>
            <a:r>
              <a:rPr lang="en-US" sz="2000" dirty="0" err="1"/>
              <a:t>povećava</a:t>
            </a:r>
            <a:r>
              <a:rPr lang="en-US" sz="2000" dirty="0"/>
              <a:t> </a:t>
            </a:r>
            <a:r>
              <a:rPr lang="en-US" sz="2000" dirty="0" err="1"/>
              <a:t>snaga</a:t>
            </a:r>
            <a:r>
              <a:rPr lang="en-US" sz="2000" dirty="0"/>
              <a:t> </a:t>
            </a:r>
            <a:r>
              <a:rPr lang="en-US" sz="2000" dirty="0" err="1"/>
              <a:t>mišića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obima</a:t>
            </a:r>
            <a:r>
              <a:rPr lang="en-US" sz="2000" dirty="0"/>
              <a:t> </a:t>
            </a:r>
            <a:r>
              <a:rPr lang="en-US" sz="2000" dirty="0" err="1"/>
              <a:t>pokreta</a:t>
            </a:r>
            <a:r>
              <a:rPr lang="en-US" sz="2000" dirty="0"/>
              <a:t> u </a:t>
            </a:r>
            <a:r>
              <a:rPr lang="en-US" sz="2000" dirty="0" err="1"/>
              <a:t>cilju</a:t>
            </a:r>
            <a:r>
              <a:rPr lang="en-US" sz="2000" dirty="0"/>
              <a:t> </a:t>
            </a:r>
            <a:r>
              <a:rPr lang="en-US" sz="2000" dirty="0" err="1"/>
              <a:t>poboljšanja</a:t>
            </a:r>
            <a:r>
              <a:rPr lang="en-US" sz="2000" dirty="0"/>
              <a:t> </a:t>
            </a:r>
            <a:r>
              <a:rPr lang="en-US" sz="2000" dirty="0" err="1"/>
              <a:t>funkcionalnih</a:t>
            </a:r>
            <a:r>
              <a:rPr lang="en-US" sz="2000" dirty="0"/>
              <a:t> </a:t>
            </a:r>
            <a:r>
              <a:rPr lang="en-US" sz="2000" dirty="0" err="1"/>
              <a:t>sposobnosti</a:t>
            </a:r>
            <a:r>
              <a:rPr lang="en-US" sz="2000" dirty="0"/>
              <a:t>. </a:t>
            </a:r>
          </a:p>
          <a:p>
            <a:pPr>
              <a:spcAft>
                <a:spcPts val="600"/>
              </a:spcAft>
            </a:pPr>
            <a:r>
              <a:rPr lang="en-US" sz="2000" dirty="0" err="1"/>
              <a:t>Može</a:t>
            </a:r>
            <a:r>
              <a:rPr lang="en-US" sz="2000" dirty="0"/>
              <a:t> </a:t>
            </a:r>
            <a:r>
              <a:rPr lang="en-US" sz="2000" dirty="0" err="1"/>
              <a:t>pomoći</a:t>
            </a:r>
            <a:r>
              <a:rPr lang="en-US" sz="2000" dirty="0"/>
              <a:t> </a:t>
            </a:r>
            <a:r>
              <a:rPr lang="en-US" sz="2000" dirty="0" err="1"/>
              <a:t>pri</a:t>
            </a:r>
            <a:r>
              <a:rPr lang="en-US" sz="2000" dirty="0"/>
              <a:t> </a:t>
            </a:r>
            <a:r>
              <a:rPr lang="en-US" sz="2000" dirty="0" err="1"/>
              <a:t>procjeni</a:t>
            </a:r>
            <a:r>
              <a:rPr lang="en-US" sz="2000" dirty="0"/>
              <a:t> </a:t>
            </a:r>
            <a:r>
              <a:rPr lang="en-US" sz="2000" dirty="0" err="1"/>
              <a:t>nastalih</a:t>
            </a:r>
            <a:r>
              <a:rPr lang="en-US" sz="2000" dirty="0"/>
              <a:t> </a:t>
            </a:r>
            <a:r>
              <a:rPr lang="en-US" sz="2000" dirty="0" err="1"/>
              <a:t>promjena</a:t>
            </a:r>
            <a:r>
              <a:rPr lang="en-US" sz="2000" dirty="0"/>
              <a:t> </a:t>
            </a:r>
            <a:r>
              <a:rPr lang="en-US" sz="2000" dirty="0" err="1"/>
              <a:t>funkcionalnih</a:t>
            </a:r>
            <a:r>
              <a:rPr lang="en-US" sz="2000" dirty="0"/>
              <a:t> </a:t>
            </a:r>
            <a:r>
              <a:rPr lang="en-US" sz="2000" dirty="0" err="1"/>
              <a:t>sposobnosti</a:t>
            </a:r>
            <a:r>
              <a:rPr lang="en-US" sz="2000" dirty="0"/>
              <a:t>.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9" name="Rezervirano mjesto sadržaja 8" descr="Slika na kojoj se prikazuje osoba, na zatvorenom, zid, muškarac&#10;&#10;Opis je automatski generiran">
            <a:extLst>
              <a:ext uri="{FF2B5EF4-FFF2-40B4-BE49-F238E27FC236}">
                <a16:creationId xmlns:a16="http://schemas.microsoft.com/office/drawing/2014/main" id="{94D76E96-7869-4217-B7D0-795F7337B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4" r="7221" b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313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4EB4004B-33D0-433B-8413-FAF649109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BA" sz="4000" dirty="0"/>
              <a:t>REHABILITACIJA ŠAKE</a:t>
            </a:r>
            <a:endParaRPr lang="en-US" sz="4000" dirty="0"/>
          </a:p>
        </p:txBody>
      </p:sp>
      <p:sp>
        <p:nvSpPr>
          <p:cNvPr id="9" name="Rezervirano mjesto teksta 8">
            <a:extLst>
              <a:ext uri="{FF2B5EF4-FFF2-40B4-BE49-F238E27FC236}">
                <a16:creationId xmlns:a16="http://schemas.microsoft.com/office/drawing/2014/main" id="{9930E9B7-B09D-4952-94FD-7BECFE7018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sr-Latn-BA" sz="2000" b="1" i="1" dirty="0" err="1"/>
              <a:t>Bioness</a:t>
            </a:r>
            <a:r>
              <a:rPr lang="sr-Latn-BA" sz="2000" b="1" i="1" dirty="0"/>
              <a:t> H200</a:t>
            </a:r>
          </a:p>
          <a:p>
            <a:r>
              <a:rPr lang="sr-Latn-BA" sz="2000" dirty="0"/>
              <a:t>B</a:t>
            </a:r>
            <a:r>
              <a:rPr lang="en-US" sz="2000" dirty="0" err="1"/>
              <a:t>ežični</a:t>
            </a:r>
            <a:r>
              <a:rPr lang="en-US" sz="2000" dirty="0"/>
              <a:t> </a:t>
            </a:r>
            <a:r>
              <a:rPr lang="en-US" sz="2000" dirty="0" err="1"/>
              <a:t>funkcionalni</a:t>
            </a:r>
            <a:r>
              <a:rPr lang="en-US" sz="2000" dirty="0"/>
              <a:t> </a:t>
            </a:r>
            <a:r>
              <a:rPr lang="en-US" sz="2000" dirty="0" err="1"/>
              <a:t>električni</a:t>
            </a:r>
            <a:r>
              <a:rPr lang="en-US" sz="2000" dirty="0"/>
              <a:t> stimulator </a:t>
            </a:r>
            <a:r>
              <a:rPr lang="en-US" sz="2000" dirty="0" err="1"/>
              <a:t>namijenjen</a:t>
            </a:r>
            <a:r>
              <a:rPr lang="en-US" sz="2000" dirty="0"/>
              <a:t> za </a:t>
            </a:r>
            <a:r>
              <a:rPr lang="en-US" sz="2000" dirty="0" err="1"/>
              <a:t>aktiviranje</a:t>
            </a:r>
            <a:r>
              <a:rPr lang="en-US" sz="2000" dirty="0"/>
              <a:t> </a:t>
            </a:r>
            <a:r>
              <a:rPr lang="en-US" sz="2000" dirty="0" err="1"/>
              <a:t>nerava</a:t>
            </a:r>
            <a:r>
              <a:rPr lang="en-US" sz="2000" dirty="0"/>
              <a:t> </a:t>
            </a:r>
            <a:r>
              <a:rPr lang="en-US" sz="2000" dirty="0" err="1"/>
              <a:t>koji</a:t>
            </a:r>
            <a:r>
              <a:rPr lang="en-US" sz="2000" dirty="0"/>
              <a:t> </a:t>
            </a:r>
            <a:r>
              <a:rPr lang="en-US" sz="2000" dirty="0" err="1"/>
              <a:t>kontrolišu</a:t>
            </a:r>
            <a:r>
              <a:rPr lang="en-US" sz="2000" dirty="0"/>
              <a:t> </a:t>
            </a:r>
            <a:r>
              <a:rPr lang="en-US" sz="2000" dirty="0" err="1"/>
              <a:t>mišiće</a:t>
            </a:r>
            <a:r>
              <a:rPr lang="en-US" sz="2000" dirty="0"/>
              <a:t> </a:t>
            </a:r>
            <a:r>
              <a:rPr lang="en-US" sz="2000" dirty="0" err="1"/>
              <a:t>šake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podlaktice</a:t>
            </a:r>
            <a:r>
              <a:rPr lang="en-US" sz="2000" dirty="0"/>
              <a:t>. </a:t>
            </a:r>
            <a:endParaRPr lang="sr-Latn-BA" sz="2000" dirty="0"/>
          </a:p>
          <a:p>
            <a:r>
              <a:rPr lang="en-US" sz="2000" dirty="0" err="1"/>
              <a:t>Primjenjuje</a:t>
            </a:r>
            <a:r>
              <a:rPr lang="en-US" sz="2000" dirty="0"/>
              <a:t> se </a:t>
            </a:r>
            <a:r>
              <a:rPr lang="en-US" sz="2000" dirty="0" err="1"/>
              <a:t>kod</a:t>
            </a:r>
            <a:r>
              <a:rPr lang="en-US" sz="2000" dirty="0"/>
              <a:t> </a:t>
            </a:r>
            <a:r>
              <a:rPr lang="en-US" sz="2000" dirty="0" err="1"/>
              <a:t>pacijenata</a:t>
            </a:r>
            <a:r>
              <a:rPr lang="en-US" sz="2000" dirty="0"/>
              <a:t> </a:t>
            </a:r>
            <a:r>
              <a:rPr lang="en-US" sz="2000" dirty="0" err="1"/>
              <a:t>koji</a:t>
            </a:r>
            <a:r>
              <a:rPr lang="en-US" sz="2000" dirty="0"/>
              <a:t> </a:t>
            </a:r>
            <a:r>
              <a:rPr lang="en-US" sz="2000" dirty="0" err="1"/>
              <a:t>imaju</a:t>
            </a:r>
            <a:r>
              <a:rPr lang="en-US" sz="2000" dirty="0"/>
              <a:t> </a:t>
            </a:r>
            <a:r>
              <a:rPr lang="en-US" sz="2000" dirty="0" err="1"/>
              <a:t>oštećenu</a:t>
            </a:r>
            <a:r>
              <a:rPr lang="en-US" sz="2000" dirty="0"/>
              <a:t> </a:t>
            </a:r>
            <a:r>
              <a:rPr lang="en-US" sz="2000" dirty="0" err="1"/>
              <a:t>funkciju</a:t>
            </a:r>
            <a:r>
              <a:rPr lang="en-US" sz="2000" dirty="0"/>
              <a:t> </a:t>
            </a:r>
            <a:r>
              <a:rPr lang="en-US" sz="2000" dirty="0" err="1"/>
              <a:t>šake</a:t>
            </a:r>
            <a:r>
              <a:rPr lang="en-US" sz="2000" dirty="0"/>
              <a:t> </a:t>
            </a:r>
            <a:r>
              <a:rPr lang="en-US" sz="2000" dirty="0" err="1"/>
              <a:t>nastalu</a:t>
            </a:r>
            <a:r>
              <a:rPr lang="en-US" sz="2000" dirty="0"/>
              <a:t> </a:t>
            </a:r>
            <a:r>
              <a:rPr lang="en-US" sz="2000" dirty="0" err="1"/>
              <a:t>zbog</a:t>
            </a:r>
            <a:r>
              <a:rPr lang="en-US" sz="2000" dirty="0"/>
              <a:t> </a:t>
            </a:r>
            <a:r>
              <a:rPr lang="en-US" sz="2000" dirty="0" err="1"/>
              <a:t>moždanog</a:t>
            </a:r>
            <a:r>
              <a:rPr lang="en-US" sz="2000" dirty="0"/>
              <a:t> </a:t>
            </a:r>
            <a:r>
              <a:rPr lang="en-US" sz="2000" dirty="0" err="1"/>
              <a:t>udara</a:t>
            </a:r>
            <a:r>
              <a:rPr lang="en-US" sz="2000" dirty="0"/>
              <a:t>, </a:t>
            </a:r>
            <a:r>
              <a:rPr lang="en-US" sz="2000" dirty="0" err="1"/>
              <a:t>traumatskih</a:t>
            </a:r>
            <a:r>
              <a:rPr lang="en-US" sz="2000" dirty="0"/>
              <a:t> </a:t>
            </a:r>
            <a:r>
              <a:rPr lang="en-US" sz="2000" dirty="0" err="1"/>
              <a:t>povreda</a:t>
            </a:r>
            <a:r>
              <a:rPr lang="en-US" sz="2000" dirty="0"/>
              <a:t> </a:t>
            </a:r>
            <a:r>
              <a:rPr lang="en-US" sz="2000" dirty="0" err="1"/>
              <a:t>mozga</a:t>
            </a:r>
            <a:r>
              <a:rPr lang="en-US" sz="2000" dirty="0"/>
              <a:t> </a:t>
            </a:r>
            <a:r>
              <a:rPr lang="en-US" sz="2000" dirty="0" err="1"/>
              <a:t>ili</a:t>
            </a:r>
            <a:r>
              <a:rPr lang="en-US" sz="2000" dirty="0"/>
              <a:t> </a:t>
            </a:r>
            <a:r>
              <a:rPr lang="en-US" sz="2000" dirty="0" err="1"/>
              <a:t>prisustva</a:t>
            </a:r>
            <a:r>
              <a:rPr lang="en-US" sz="2000" dirty="0"/>
              <a:t> </a:t>
            </a:r>
            <a:r>
              <a:rPr lang="en-US" sz="2000" dirty="0" err="1"/>
              <a:t>nekih</a:t>
            </a:r>
            <a:r>
              <a:rPr lang="en-US" sz="2000" dirty="0"/>
              <a:t> </a:t>
            </a:r>
            <a:r>
              <a:rPr lang="en-US" sz="2000" dirty="0" err="1"/>
              <a:t>neuroloških</a:t>
            </a:r>
            <a:r>
              <a:rPr lang="en-US" sz="2000" dirty="0"/>
              <a:t> </a:t>
            </a:r>
            <a:r>
              <a:rPr lang="en-US" sz="2000" dirty="0" err="1"/>
              <a:t>oboljenja</a:t>
            </a:r>
            <a:r>
              <a:rPr lang="sr-Latn-BA" sz="2000" dirty="0"/>
              <a:t>.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11" name="Rezervirano mjesto sadržaja 10" descr="Slika na kojoj se prikazuje osoba, žena, sjedenje, na zatvorenom&#10;&#10;Opis je automatski generiran">
            <a:extLst>
              <a:ext uri="{FF2B5EF4-FFF2-40B4-BE49-F238E27FC236}">
                <a16:creationId xmlns:a16="http://schemas.microsoft.com/office/drawing/2014/main" id="{064DBA58-C5D4-4D20-92C6-6D49ED5B08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8" r="7966" b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3610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23075A41-2124-4EF2-8E83-B1C958D14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REHABILITACIJA ŠAKE</a:t>
            </a:r>
          </a:p>
        </p:txBody>
      </p:sp>
      <p:sp>
        <p:nvSpPr>
          <p:cNvPr id="7" name="Rezervirano mjesto teksta 6">
            <a:extLst>
              <a:ext uri="{FF2B5EF4-FFF2-40B4-BE49-F238E27FC236}">
                <a16:creationId xmlns:a16="http://schemas.microsoft.com/office/drawing/2014/main" id="{D5361423-2B62-4293-9EFA-63E285353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57150"/>
            <a:r>
              <a:rPr lang="sr-Latn-BA" sz="2000" dirty="0"/>
              <a:t>Rehabilitacijom šake se, kroz individualni tretman, bave radni terapeuti i fizioterapeuti sertifikovani za razne tehnike među kojima su najizraženije </a:t>
            </a:r>
            <a:r>
              <a:rPr lang="sr-Latn-BA" sz="2000" dirty="0" err="1"/>
              <a:t>Bobath</a:t>
            </a:r>
            <a:r>
              <a:rPr lang="sr-Latn-BA" sz="2000" dirty="0"/>
              <a:t> koncept i PNF.</a:t>
            </a:r>
            <a:endParaRPr lang="en-US" sz="2000" dirty="0"/>
          </a:p>
          <a:p>
            <a:pPr marL="57150"/>
            <a:r>
              <a:rPr lang="en-US" sz="2000" b="1" i="1" dirty="0" err="1"/>
              <a:t>Bobath</a:t>
            </a:r>
            <a:r>
              <a:rPr lang="en-US" sz="2000" b="1" i="1" dirty="0"/>
              <a:t> </a:t>
            </a:r>
            <a:r>
              <a:rPr lang="en-US" sz="2000" b="1" i="1" dirty="0" err="1"/>
              <a:t>koncept</a:t>
            </a:r>
            <a:r>
              <a:rPr lang="en-US" sz="2000" b="1" i="1" dirty="0"/>
              <a:t> </a:t>
            </a:r>
            <a:endParaRPr lang="sr-Latn-BA" sz="2000" b="1" i="1" dirty="0"/>
          </a:p>
          <a:p>
            <a:pPr marL="57150"/>
            <a:r>
              <a:rPr lang="en-US" sz="2000" dirty="0" err="1"/>
              <a:t>Zasniva</a:t>
            </a:r>
            <a:r>
              <a:rPr lang="en-US" sz="2000" dirty="0"/>
              <a:t> se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sposobnosti</a:t>
            </a:r>
            <a:r>
              <a:rPr lang="en-US" sz="2000" dirty="0"/>
              <a:t> </a:t>
            </a:r>
            <a:r>
              <a:rPr lang="en-US" sz="2000" dirty="0" err="1"/>
              <a:t>mozga</a:t>
            </a:r>
            <a:r>
              <a:rPr lang="en-US" sz="2000" dirty="0"/>
              <a:t> da se </a:t>
            </a:r>
            <a:r>
              <a:rPr lang="en-US" sz="2000" dirty="0" err="1"/>
              <a:t>prilagodi</a:t>
            </a:r>
            <a:r>
              <a:rPr lang="en-US" sz="2000" dirty="0"/>
              <a:t> </a:t>
            </a:r>
            <a:r>
              <a:rPr lang="en-US" sz="2000" dirty="0" err="1"/>
              <a:t>promjeni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reorganizaciji</a:t>
            </a:r>
            <a:r>
              <a:rPr lang="en-US" sz="2000" dirty="0"/>
              <a:t>, </a:t>
            </a:r>
            <a:r>
              <a:rPr lang="en-US" sz="2000" dirty="0" err="1"/>
              <a:t>te</a:t>
            </a:r>
            <a:r>
              <a:rPr lang="en-US" sz="2000" dirty="0"/>
              <a:t> </a:t>
            </a:r>
            <a:r>
              <a:rPr lang="en-US" sz="2000" dirty="0" err="1"/>
              <a:t>oporavku</a:t>
            </a:r>
            <a:r>
              <a:rPr lang="en-US" sz="2000" dirty="0"/>
              <a:t> </a:t>
            </a:r>
            <a:r>
              <a:rPr lang="en-US" sz="2000" dirty="0" err="1"/>
              <a:t>nakon</a:t>
            </a:r>
            <a:r>
              <a:rPr lang="en-US" sz="2000" dirty="0"/>
              <a:t> </a:t>
            </a:r>
            <a:r>
              <a:rPr lang="en-US" sz="2000" dirty="0" err="1"/>
              <a:t>neuroloških</a:t>
            </a:r>
            <a:r>
              <a:rPr lang="en-US" sz="2000" dirty="0"/>
              <a:t> </a:t>
            </a:r>
            <a:r>
              <a:rPr lang="en-US" sz="2000" dirty="0" err="1"/>
              <a:t>oštećenja</a:t>
            </a:r>
            <a:r>
              <a:rPr lang="sr-Latn-BA" sz="2000" dirty="0"/>
              <a:t>.</a:t>
            </a:r>
          </a:p>
          <a:p>
            <a:pPr marL="57150"/>
            <a:r>
              <a:rPr lang="sr-Latn-BA" sz="2000" b="1" i="1" dirty="0"/>
              <a:t>PNF </a:t>
            </a:r>
            <a:r>
              <a:rPr lang="en-US" sz="2000" dirty="0" err="1"/>
              <a:t>metoda</a:t>
            </a:r>
            <a:r>
              <a:rPr lang="en-US" sz="2000" dirty="0"/>
              <a:t> </a:t>
            </a:r>
            <a:r>
              <a:rPr lang="en-US" sz="2000" dirty="0" err="1"/>
              <a:t>unapređenja</a:t>
            </a:r>
            <a:r>
              <a:rPr lang="en-US" sz="2000" dirty="0"/>
              <a:t> </a:t>
            </a:r>
            <a:r>
              <a:rPr lang="sr-Latn-BA" sz="2000" dirty="0"/>
              <a:t>nervno</a:t>
            </a:r>
            <a:r>
              <a:rPr lang="en-US" sz="2000" dirty="0"/>
              <a:t>-</a:t>
            </a:r>
            <a:r>
              <a:rPr lang="en-US" sz="2000" dirty="0" err="1"/>
              <a:t>mišićnih</a:t>
            </a:r>
            <a:r>
              <a:rPr lang="en-US" sz="2000" dirty="0"/>
              <a:t> </a:t>
            </a:r>
            <a:r>
              <a:rPr lang="en-US" sz="2000" dirty="0" err="1"/>
              <a:t>mehanizama</a:t>
            </a:r>
            <a:r>
              <a:rPr lang="en-US" sz="2000" dirty="0"/>
              <a:t> </a:t>
            </a:r>
            <a:r>
              <a:rPr lang="en-US" sz="2000" dirty="0" err="1"/>
              <a:t>stimulacijom</a:t>
            </a:r>
            <a:r>
              <a:rPr lang="en-US" sz="2000" dirty="0"/>
              <a:t> </a:t>
            </a:r>
            <a:r>
              <a:rPr lang="en-US" sz="2000" dirty="0" err="1"/>
              <a:t>proprioceptora</a:t>
            </a:r>
            <a:r>
              <a:rPr lang="sr-Latn-BA" sz="2000" dirty="0"/>
              <a:t> kako bi se dobio željeni pokret.</a:t>
            </a:r>
            <a:endParaRPr lang="en-US" sz="1800" b="1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 b="1" i="1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9" name="Rezervirano mjesto sadržaja 8" descr="Slika na kojoj se prikazuje osoba, odjeća, zid, na zatvorenom&#10;&#10;Opis je automatski generiran">
            <a:extLst>
              <a:ext uri="{FF2B5EF4-FFF2-40B4-BE49-F238E27FC236}">
                <a16:creationId xmlns:a16="http://schemas.microsoft.com/office/drawing/2014/main" id="{6D4B8453-C687-4CFC-8AB0-F32BD5A106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7" r="8055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3429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C29284-6058-4284-B423-BADFC6A41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BA" sz="4000" dirty="0"/>
              <a:t>REHABILITACIJA ŠAKE</a:t>
            </a:r>
            <a:endParaRPr lang="en-US" sz="4000" dirty="0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4A61B307-C428-477C-8FE4-7695B1111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sr-Latn-BA" sz="2000" b="1" i="1" dirty="0" err="1"/>
              <a:t>Mirror</a:t>
            </a:r>
            <a:r>
              <a:rPr lang="sr-Latn-BA" sz="2000" b="1" i="1" dirty="0"/>
              <a:t> </a:t>
            </a:r>
            <a:r>
              <a:rPr lang="sr-Latn-BA" sz="2000" b="1" i="1" dirty="0" err="1"/>
              <a:t>therapy</a:t>
            </a:r>
            <a:endParaRPr lang="sr-Latn-BA" sz="2000" b="1" i="1" dirty="0"/>
          </a:p>
          <a:p>
            <a:r>
              <a:rPr lang="sr-Latn-BA" sz="2000" dirty="0"/>
              <a:t>P</a:t>
            </a:r>
            <a:r>
              <a:rPr lang="en-US" sz="2000" dirty="0" err="1"/>
              <a:t>rimjenjuje</a:t>
            </a:r>
            <a:r>
              <a:rPr lang="en-US" sz="2000" dirty="0"/>
              <a:t> se u </a:t>
            </a:r>
            <a:r>
              <a:rPr lang="en-US" sz="2000" dirty="0" err="1"/>
              <a:t>rehabilitaciji</a:t>
            </a:r>
            <a:r>
              <a:rPr lang="en-US" sz="2000" dirty="0"/>
              <a:t> </a:t>
            </a:r>
            <a:r>
              <a:rPr lang="en-US" sz="2000" dirty="0" err="1"/>
              <a:t>oštećenog</a:t>
            </a:r>
            <a:r>
              <a:rPr lang="en-US" sz="2000" dirty="0"/>
              <a:t> </a:t>
            </a:r>
            <a:r>
              <a:rPr lang="en-US" sz="2000" dirty="0" err="1"/>
              <a:t>gornjeg</a:t>
            </a:r>
            <a:r>
              <a:rPr lang="en-US" sz="2000" dirty="0"/>
              <a:t> </a:t>
            </a:r>
            <a:r>
              <a:rPr lang="en-US" sz="2000" dirty="0" err="1"/>
              <a:t>ekstremiteta</a:t>
            </a:r>
            <a:r>
              <a:rPr lang="sr-Latn-BA" sz="2000" dirty="0"/>
              <a:t>.</a:t>
            </a:r>
          </a:p>
          <a:p>
            <a:r>
              <a:rPr lang="sr-Latn-BA" sz="2000" dirty="0"/>
              <a:t>S</a:t>
            </a:r>
            <a:r>
              <a:rPr lang="en-US" sz="2000" dirty="0" err="1"/>
              <a:t>nažan</a:t>
            </a:r>
            <a:r>
              <a:rPr lang="en-US" sz="2000" dirty="0"/>
              <a:t> </a:t>
            </a:r>
            <a:r>
              <a:rPr lang="en-US" sz="2000" dirty="0" err="1"/>
              <a:t>vizuelni</a:t>
            </a:r>
            <a:r>
              <a:rPr lang="en-US" sz="2000" dirty="0"/>
              <a:t> signal se </a:t>
            </a:r>
            <a:r>
              <a:rPr lang="en-US" sz="2000" dirty="0" err="1"/>
              <a:t>koristi</a:t>
            </a:r>
            <a:r>
              <a:rPr lang="en-US" sz="2000" dirty="0"/>
              <a:t> za </a:t>
            </a:r>
            <a:r>
              <a:rPr lang="en-US" sz="2000" dirty="0" err="1"/>
              <a:t>poboljšanje</a:t>
            </a:r>
            <a:r>
              <a:rPr lang="en-US" sz="2000" dirty="0"/>
              <a:t> </a:t>
            </a:r>
            <a:r>
              <a:rPr lang="en-US" sz="2000" dirty="0" err="1"/>
              <a:t>motorne</a:t>
            </a:r>
            <a:r>
              <a:rPr lang="en-US" sz="2000" dirty="0"/>
              <a:t> </a:t>
            </a:r>
            <a:r>
              <a:rPr lang="en-US" sz="2000" dirty="0" err="1"/>
              <a:t>performanse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percepcije</a:t>
            </a:r>
            <a:r>
              <a:rPr lang="en-US" sz="2000" dirty="0"/>
              <a:t> </a:t>
            </a:r>
            <a:r>
              <a:rPr lang="en-US" sz="2000" dirty="0" err="1"/>
              <a:t>oštećenog</a:t>
            </a:r>
            <a:r>
              <a:rPr lang="en-US" sz="2000" dirty="0"/>
              <a:t> </a:t>
            </a:r>
            <a:r>
              <a:rPr lang="en-US" sz="2000" dirty="0" err="1"/>
              <a:t>ekstremiteta</a:t>
            </a:r>
            <a:r>
              <a:rPr lang="en-US" sz="2000" dirty="0"/>
              <a:t>. </a:t>
            </a:r>
            <a:endParaRPr lang="sr-Latn-BA" sz="2000" dirty="0"/>
          </a:p>
          <a:p>
            <a:r>
              <a:rPr lang="en-US" sz="2000" dirty="0" err="1"/>
              <a:t>Može</a:t>
            </a:r>
            <a:r>
              <a:rPr lang="en-US" sz="2000" dirty="0"/>
              <a:t> da se </a:t>
            </a:r>
            <a:r>
              <a:rPr lang="en-US" sz="2000" dirty="0" err="1"/>
              <a:t>koristi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za </a:t>
            </a:r>
            <a:r>
              <a:rPr lang="en-US" sz="2000" dirty="0" err="1"/>
              <a:t>tretman</a:t>
            </a:r>
            <a:r>
              <a:rPr lang="en-US" sz="2000" dirty="0"/>
              <a:t> </a:t>
            </a:r>
            <a:r>
              <a:rPr lang="en-US" sz="2000" dirty="0" err="1"/>
              <a:t>paralize</a:t>
            </a:r>
            <a:r>
              <a:rPr lang="en-US" sz="2000" dirty="0"/>
              <a:t>/</a:t>
            </a:r>
            <a:r>
              <a:rPr lang="en-US" sz="2000" dirty="0" err="1"/>
              <a:t>pareze</a:t>
            </a:r>
            <a:r>
              <a:rPr lang="en-US" sz="2000" dirty="0"/>
              <a:t> </a:t>
            </a:r>
            <a:r>
              <a:rPr lang="en-US" sz="2000" dirty="0" err="1"/>
              <a:t>n.facijalisa</a:t>
            </a:r>
            <a:r>
              <a:rPr lang="sr-Latn-BA" sz="2000" dirty="0"/>
              <a:t> (6 terapeuta)</a:t>
            </a:r>
          </a:p>
          <a:p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6" name="Rezervirano mjesto sadržaja 5" descr="Slika na kojoj se prikazuje osoba, stol, žena, sjedenje&#10;&#10;Opis je automatski generiran">
            <a:extLst>
              <a:ext uri="{FF2B5EF4-FFF2-40B4-BE49-F238E27FC236}">
                <a16:creationId xmlns:a16="http://schemas.microsoft.com/office/drawing/2014/main" id="{27D1D485-3E88-4F9A-94FC-E210177A5D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5" r="10386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5652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366EC626-C8B1-44E7-92FF-D557DDB8E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5" y="1089646"/>
            <a:ext cx="6801321" cy="1737360"/>
          </a:xfrm>
        </p:spPr>
        <p:txBody>
          <a:bodyPr anchor="ctr">
            <a:normAutofit/>
          </a:bodyPr>
          <a:lstStyle/>
          <a:p>
            <a:r>
              <a:rPr lang="sr-Latn-BA" sz="5400" b="1" dirty="0"/>
              <a:t>Hvala!</a:t>
            </a:r>
            <a:endParaRPr lang="en-US" sz="5400" b="1" dirty="0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AD4C6736-2CBA-47D2-AC51-3C0551E45CAC}"/>
              </a:ext>
            </a:extLst>
          </p:cNvPr>
          <p:cNvSpPr txBox="1"/>
          <p:nvPr/>
        </p:nvSpPr>
        <p:spPr>
          <a:xfrm>
            <a:off x="2357744" y="3536755"/>
            <a:ext cx="76971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2800" b="1" dirty="0"/>
              <a:t>www.zotovicbl.com</a:t>
            </a:r>
            <a:br>
              <a:rPr lang="sr-Latn-BA" sz="2800" b="1" dirty="0"/>
            </a:br>
            <a:r>
              <a:rPr lang="sr-Latn-BA" sz="2800" b="1" dirty="0" err="1"/>
              <a:t>Neuro</a:t>
            </a:r>
            <a:r>
              <a:rPr lang="sr-Latn-BA" sz="2800" b="1" dirty="0"/>
              <a:t> IIA                              051 348 459</a:t>
            </a:r>
            <a:br>
              <a:rPr lang="sr-Latn-BA" sz="2800" b="1" dirty="0"/>
            </a:br>
            <a:r>
              <a:rPr lang="sr-Latn-BA" sz="2800" b="1" dirty="0" err="1"/>
              <a:t>Neuro</a:t>
            </a:r>
            <a:r>
              <a:rPr lang="sr-Latn-BA" sz="2800" b="1" dirty="0"/>
              <a:t> IIB                              051 348 462</a:t>
            </a:r>
          </a:p>
          <a:p>
            <a:r>
              <a:rPr lang="sr-Latn-BA" sz="2800" b="1" dirty="0"/>
              <a:t>Kabinet za </a:t>
            </a:r>
            <a:r>
              <a:rPr lang="sr-Latn-BA" sz="2800" b="1" dirty="0" err="1"/>
              <a:t>urodinamiku</a:t>
            </a:r>
            <a:r>
              <a:rPr lang="sr-Latn-BA" sz="2800" b="1" dirty="0"/>
              <a:t>    </a:t>
            </a:r>
            <a:r>
              <a:rPr lang="en-US" sz="2800" b="1" dirty="0"/>
              <a:t>066/915-765</a:t>
            </a:r>
          </a:p>
        </p:txBody>
      </p:sp>
    </p:spTree>
    <p:extLst>
      <p:ext uri="{BB962C8B-B14F-4D97-AF65-F5344CB8AC3E}">
        <p14:creationId xmlns:p14="http://schemas.microsoft.com/office/powerpoint/2010/main" val="306526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C70F1F7-B3DC-41AC-9831-6F2E7AF4D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1136"/>
            <a:ext cx="10566748" cy="43387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r-Latn-BA" sz="4000" dirty="0"/>
              <a:t>Zavod za fizikalnu medicinu i rehabilitaciju </a:t>
            </a:r>
          </a:p>
          <a:p>
            <a:pPr marL="0" indent="0" algn="ctr">
              <a:buNone/>
            </a:pPr>
            <a:r>
              <a:rPr lang="sr-Latn-BA" sz="4000" dirty="0"/>
              <a:t>„Dr Miroslav </a:t>
            </a:r>
            <a:r>
              <a:rPr lang="sr-Latn-BA" sz="4000" dirty="0" err="1"/>
              <a:t>Zotović</a:t>
            </a:r>
            <a:r>
              <a:rPr lang="sr-Latn-BA" sz="4000" dirty="0"/>
              <a:t>“ je </a:t>
            </a:r>
          </a:p>
          <a:p>
            <a:pPr marL="0" indent="0" algn="ctr">
              <a:buNone/>
            </a:pPr>
            <a:r>
              <a:rPr lang="sr-Latn-BA" sz="4400" b="1" dirty="0"/>
              <a:t>referentna ustanova </a:t>
            </a:r>
          </a:p>
          <a:p>
            <a:pPr marL="0" indent="0" algn="ctr">
              <a:buNone/>
            </a:pPr>
            <a:r>
              <a:rPr lang="sr-Latn-BA" sz="4000" dirty="0"/>
              <a:t>u oblasti </a:t>
            </a:r>
          </a:p>
          <a:p>
            <a:pPr marL="0" indent="0" algn="ctr">
              <a:buNone/>
            </a:pPr>
            <a:r>
              <a:rPr lang="sr-Latn-BA" sz="4400" b="1" dirty="0"/>
              <a:t>rehabilitacije neuroloških pacijenata</a:t>
            </a:r>
            <a:r>
              <a:rPr lang="sr-Latn-BA" sz="4000" dirty="0"/>
              <a:t>.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0614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1360A27-5F8E-43FB-B62A-10E8616C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lvl="1"/>
            <a:r>
              <a:rPr lang="sr-Latn-BA" dirty="0"/>
              <a:t>Odjeljenje </a:t>
            </a:r>
            <a:r>
              <a:rPr lang="sr-Latn-BA" dirty="0" err="1"/>
              <a:t>Neuro</a:t>
            </a:r>
            <a:r>
              <a:rPr lang="sr-Latn-BA" dirty="0"/>
              <a:t> IIA </a:t>
            </a:r>
            <a:r>
              <a:rPr lang="sr-Latn-BA" sz="4000" b="1" dirty="0"/>
              <a:t>40 </a:t>
            </a:r>
            <a:r>
              <a:rPr lang="sr-Latn-BA" dirty="0"/>
              <a:t>kreveta</a:t>
            </a:r>
          </a:p>
          <a:p>
            <a:pPr lvl="1"/>
            <a:r>
              <a:rPr lang="sr-Latn-BA" dirty="0"/>
              <a:t>Odjeljenje </a:t>
            </a:r>
            <a:r>
              <a:rPr lang="sr-Latn-BA" dirty="0" err="1"/>
              <a:t>Neuro</a:t>
            </a:r>
            <a:r>
              <a:rPr lang="sr-Latn-BA" dirty="0"/>
              <a:t> IIB </a:t>
            </a:r>
            <a:r>
              <a:rPr lang="sr-Latn-BA" sz="4000" b="1" dirty="0"/>
              <a:t>53 </a:t>
            </a:r>
            <a:r>
              <a:rPr lang="sr-Latn-BA" dirty="0"/>
              <a:t>kreveta</a:t>
            </a:r>
            <a:r>
              <a:rPr lang="sr-Latn-BA" sz="4000" b="1" dirty="0"/>
              <a:t> </a:t>
            </a:r>
          </a:p>
          <a:p>
            <a:pPr marL="457200" lvl="1" indent="0">
              <a:buNone/>
            </a:pPr>
            <a:endParaRPr lang="sr-Latn-BA" i="1" dirty="0"/>
          </a:p>
          <a:p>
            <a:pPr marL="457200" lvl="1" indent="0">
              <a:buNone/>
            </a:pPr>
            <a:r>
              <a:rPr lang="sr-Latn-BA" i="1" dirty="0"/>
              <a:t>P</a:t>
            </a:r>
            <a:r>
              <a:rPr lang="en-US" i="1" dirty="0" err="1"/>
              <a:t>acijenti</a:t>
            </a:r>
            <a:r>
              <a:rPr lang="en-US" i="1" dirty="0"/>
              <a:t> </a:t>
            </a:r>
            <a:r>
              <a:rPr lang="en-US" i="1" dirty="0" err="1"/>
              <a:t>sa</a:t>
            </a:r>
            <a:r>
              <a:rPr lang="en-US" i="1" dirty="0"/>
              <a:t> </a:t>
            </a:r>
            <a:r>
              <a:rPr lang="en-US" i="1" dirty="0" err="1"/>
              <a:t>lezijama</a:t>
            </a:r>
            <a:r>
              <a:rPr lang="en-US" i="1" dirty="0"/>
              <a:t> </a:t>
            </a:r>
            <a:r>
              <a:rPr lang="en-US" i="1" dirty="0" err="1"/>
              <a:t>perif</a:t>
            </a:r>
            <a:r>
              <a:rPr lang="sr-Latn-BA" i="1" dirty="0" err="1"/>
              <a:t>ernog</a:t>
            </a:r>
            <a:r>
              <a:rPr lang="en-US" i="1" dirty="0"/>
              <a:t> </a:t>
            </a:r>
            <a:r>
              <a:rPr lang="en-US" i="1" dirty="0" err="1"/>
              <a:t>nervnog</a:t>
            </a:r>
            <a:r>
              <a:rPr lang="en-US" i="1" dirty="0"/>
              <a:t> </a:t>
            </a:r>
            <a:r>
              <a:rPr lang="en-US" i="1" dirty="0" err="1"/>
              <a:t>sistema</a:t>
            </a:r>
            <a:r>
              <a:rPr lang="en-US" i="1" dirty="0"/>
              <a:t> </a:t>
            </a:r>
            <a:r>
              <a:rPr lang="en-US" i="1" dirty="0" err="1"/>
              <a:t>rehabilit</a:t>
            </a:r>
            <a:r>
              <a:rPr lang="sr-Latn-BA" i="1" dirty="0" err="1"/>
              <a:t>aciju</a:t>
            </a:r>
            <a:r>
              <a:rPr lang="sr-Latn-BA" i="1" dirty="0"/>
              <a:t> obavljaju</a:t>
            </a:r>
            <a:r>
              <a:rPr lang="en-US" i="1" dirty="0"/>
              <a:t> </a:t>
            </a:r>
            <a:r>
              <a:rPr lang="en-US" i="1" dirty="0" err="1"/>
              <a:t>na</a:t>
            </a:r>
            <a:r>
              <a:rPr lang="en-US" i="1" dirty="0"/>
              <a:t> </a:t>
            </a:r>
            <a:r>
              <a:rPr lang="en-US" i="1" dirty="0" err="1"/>
              <a:t>odjeljenjima</a:t>
            </a:r>
            <a:r>
              <a:rPr lang="en-US" i="1" dirty="0"/>
              <a:t> u </a:t>
            </a:r>
            <a:r>
              <a:rPr lang="en-US" i="1" dirty="0" err="1"/>
              <a:t>Slatini</a:t>
            </a:r>
            <a:r>
              <a:rPr lang="sr-Latn-BA" i="1" dirty="0"/>
              <a:t>.</a:t>
            </a:r>
            <a:endParaRPr lang="en-US" dirty="0"/>
          </a:p>
        </p:txBody>
      </p:sp>
      <p:pic>
        <p:nvPicPr>
          <p:cNvPr id="5" name="Slika 4" descr="Slika na kojoj se prikazuje na zatvorenom, strop, zid, osoba&#10;&#10;Opis je automatski generiran">
            <a:extLst>
              <a:ext uri="{FF2B5EF4-FFF2-40B4-BE49-F238E27FC236}">
                <a16:creationId xmlns:a16="http://schemas.microsoft.com/office/drawing/2014/main" id="{5543C096-AF11-4D9B-862A-AA87775CCA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009" y="703102"/>
            <a:ext cx="1912558" cy="2880357"/>
          </a:xfrm>
          <a:prstGeom prst="rect">
            <a:avLst/>
          </a:prstGeom>
        </p:spPr>
      </p:pic>
      <p:pic>
        <p:nvPicPr>
          <p:cNvPr id="7" name="Slika 6" descr="Slika na kojoj se prikazuje osoba, na zatvorenom, zid, žena&#10;&#10;Opis je automatski generiran">
            <a:extLst>
              <a:ext uri="{FF2B5EF4-FFF2-40B4-BE49-F238E27FC236}">
                <a16:creationId xmlns:a16="http://schemas.microsoft.com/office/drawing/2014/main" id="{68BFC659-A493-4BA8-B835-0BA839BCFB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35" y="3671190"/>
            <a:ext cx="4131260" cy="2743200"/>
          </a:xfrm>
          <a:prstGeom prst="rect">
            <a:avLst/>
          </a:prstGeom>
        </p:spPr>
      </p:pic>
      <p:pic>
        <p:nvPicPr>
          <p:cNvPr id="11" name="Slika 10" descr="Slika na kojoj se prikazuje osoba, na zatvorenom, zid, muškarac&#10;&#10;Opis je automatski generiran">
            <a:extLst>
              <a:ext uri="{FF2B5EF4-FFF2-40B4-BE49-F238E27FC236}">
                <a16:creationId xmlns:a16="http://schemas.microsoft.com/office/drawing/2014/main" id="{61DD7F92-D114-4E43-8806-2B805664FB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5" y="715462"/>
            <a:ext cx="1963228" cy="288035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87C63861-8154-467C-958E-0649D9429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399"/>
            <a:ext cx="3494362" cy="3836723"/>
          </a:xfrm>
        </p:spPr>
        <p:txBody>
          <a:bodyPr>
            <a:normAutofit/>
          </a:bodyPr>
          <a:lstStyle/>
          <a:p>
            <a:pPr algn="r"/>
            <a:r>
              <a:rPr lang="sr-Latn-BA" dirty="0">
                <a:solidFill>
                  <a:schemeClr val="accent1"/>
                </a:solidFill>
              </a:rPr>
              <a:t>KAPACITET</a:t>
            </a:r>
            <a:br>
              <a:rPr lang="sr-Latn-BA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15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jagram 4">
            <a:extLst>
              <a:ext uri="{FF2B5EF4-FFF2-40B4-BE49-F238E27FC236}">
                <a16:creationId xmlns:a16="http://schemas.microsoft.com/office/drawing/2014/main" id="{B49B12B3-21EB-4461-9E38-3FAC7F2A4E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3566537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901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FFECCFA-57B5-4B0E-9E8B-6B283E873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sr-Latn-BA" dirty="0">
                <a:solidFill>
                  <a:schemeClr val="accent1"/>
                </a:solidFill>
              </a:rPr>
              <a:t>Na odjeljenjima se najčešće rehabilituju pacijenti 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80BFA40-E6B0-4A43-A939-17052CA52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sr-Latn-BA" sz="2200" dirty="0"/>
              <a:t>nakon cerebrovaskularnog </a:t>
            </a:r>
            <a:r>
              <a:rPr lang="sr-Latn-BA" sz="2200" dirty="0" err="1"/>
              <a:t>insulta</a:t>
            </a:r>
            <a:r>
              <a:rPr lang="sr-Latn-BA" sz="2200" dirty="0"/>
              <a:t>,</a:t>
            </a:r>
          </a:p>
          <a:p>
            <a:r>
              <a:rPr lang="sr-Latn-BA" sz="2200" dirty="0"/>
              <a:t>nakon </a:t>
            </a:r>
            <a:r>
              <a:rPr lang="sr-Latn-BA" sz="2200" dirty="0" err="1"/>
              <a:t>kraniocerebralnih</a:t>
            </a:r>
            <a:r>
              <a:rPr lang="sr-Latn-BA" sz="2200" dirty="0"/>
              <a:t> </a:t>
            </a:r>
            <a:r>
              <a:rPr lang="sr-Latn-BA" sz="2200" dirty="0" err="1"/>
              <a:t>povreda</a:t>
            </a:r>
            <a:r>
              <a:rPr lang="sr-Latn-BA" sz="2200" dirty="0"/>
              <a:t>, </a:t>
            </a:r>
            <a:endParaRPr lang="en-US" sz="2200" dirty="0"/>
          </a:p>
          <a:p>
            <a:r>
              <a:rPr lang="sr-Latn-BA" sz="2200" dirty="0"/>
              <a:t>nakon spinalnih </a:t>
            </a:r>
            <a:r>
              <a:rPr lang="sr-Latn-BA" sz="2200" dirty="0" err="1"/>
              <a:t>povreda</a:t>
            </a:r>
            <a:r>
              <a:rPr lang="sr-Latn-BA" sz="2200" dirty="0"/>
              <a:t>, </a:t>
            </a:r>
          </a:p>
          <a:p>
            <a:r>
              <a:rPr lang="sr-Latn-BA" sz="2200" dirty="0"/>
              <a:t>nakon operativnih zahvata na mozgu i kičmenoj moždini (tumori, krvarenja)</a:t>
            </a:r>
          </a:p>
          <a:p>
            <a:r>
              <a:rPr lang="sr-Latn-BA" sz="2200" dirty="0"/>
              <a:t>sa neurološkim oboljenjima (multipla skleroza, </a:t>
            </a:r>
            <a:r>
              <a:rPr lang="sr-Latn-BA" sz="2200" dirty="0" err="1"/>
              <a:t>Parkinsonova</a:t>
            </a:r>
            <a:r>
              <a:rPr lang="sr-Latn-BA" sz="2200" dirty="0"/>
              <a:t> bolest, </a:t>
            </a:r>
            <a:r>
              <a:rPr lang="sr-Latn-BA" sz="2200" dirty="0" err="1"/>
              <a:t>amiotrofična</a:t>
            </a:r>
            <a:r>
              <a:rPr lang="sr-Latn-BA" sz="2200" dirty="0"/>
              <a:t> lateralna skleroza)</a:t>
            </a:r>
          </a:p>
          <a:p>
            <a:r>
              <a:rPr lang="sr-Latn-BA" sz="2200" dirty="0"/>
              <a:t>sa bolestima i oštećenjima perifernih </a:t>
            </a:r>
            <a:r>
              <a:rPr lang="sr-Latn-BA" sz="2200" dirty="0" err="1"/>
              <a:t>nerava</a:t>
            </a:r>
            <a:endParaRPr lang="en-US" sz="2200" dirty="0"/>
          </a:p>
          <a:p>
            <a:r>
              <a:rPr lang="sr-Latn-BA" sz="2200" dirty="0"/>
              <a:t>sa  </a:t>
            </a:r>
            <a:r>
              <a:rPr lang="sr-Latn-BA" sz="2200" dirty="0" err="1"/>
              <a:t>neuromuskularnim</a:t>
            </a:r>
            <a:r>
              <a:rPr lang="sr-Latn-BA" sz="2200" dirty="0"/>
              <a:t> oboljenjima. </a:t>
            </a:r>
          </a:p>
          <a:p>
            <a:pPr marL="0" indent="0">
              <a:buNone/>
            </a:pPr>
            <a:r>
              <a:rPr lang="sr-Latn-BA" sz="2200" i="1" dirty="0"/>
              <a:t>P</a:t>
            </a:r>
            <a:r>
              <a:rPr lang="en-US" sz="2200" i="1" dirty="0" err="1"/>
              <a:t>acijenti</a:t>
            </a:r>
            <a:r>
              <a:rPr lang="en-US" sz="2200" i="1" dirty="0"/>
              <a:t> </a:t>
            </a:r>
            <a:r>
              <a:rPr lang="en-US" sz="2200" i="1" dirty="0" err="1"/>
              <a:t>sa</a:t>
            </a:r>
            <a:r>
              <a:rPr lang="en-US" sz="2200" i="1" dirty="0"/>
              <a:t> </a:t>
            </a:r>
            <a:r>
              <a:rPr lang="en-US" sz="2200" i="1" dirty="0" err="1"/>
              <a:t>lezijama</a:t>
            </a:r>
            <a:r>
              <a:rPr lang="en-US" sz="2200" i="1" dirty="0"/>
              <a:t> </a:t>
            </a:r>
            <a:r>
              <a:rPr lang="en-US" sz="2200" i="1" dirty="0" err="1"/>
              <a:t>perif</a:t>
            </a:r>
            <a:r>
              <a:rPr lang="sr-Latn-BA" sz="2200" i="1" dirty="0" err="1"/>
              <a:t>ernog</a:t>
            </a:r>
            <a:r>
              <a:rPr lang="en-US" sz="2200" i="1" dirty="0"/>
              <a:t> </a:t>
            </a:r>
            <a:r>
              <a:rPr lang="en-US" sz="2200" i="1" dirty="0" err="1"/>
              <a:t>nervnog</a:t>
            </a:r>
            <a:r>
              <a:rPr lang="en-US" sz="2200" i="1" dirty="0"/>
              <a:t> </a:t>
            </a:r>
            <a:r>
              <a:rPr lang="en-US" sz="2200" i="1" dirty="0" err="1"/>
              <a:t>sistema</a:t>
            </a:r>
            <a:r>
              <a:rPr lang="en-US" sz="2200" i="1" dirty="0"/>
              <a:t> </a:t>
            </a:r>
            <a:r>
              <a:rPr lang="en-US" sz="2200" i="1" dirty="0" err="1"/>
              <a:t>rehabilit</a:t>
            </a:r>
            <a:r>
              <a:rPr lang="sr-Latn-BA" sz="2200" i="1" dirty="0" err="1"/>
              <a:t>aciju</a:t>
            </a:r>
            <a:r>
              <a:rPr lang="sr-Latn-BA" sz="2200" i="1" dirty="0"/>
              <a:t> obavljaju</a:t>
            </a:r>
            <a:r>
              <a:rPr lang="en-US" sz="2200" i="1" dirty="0"/>
              <a:t> </a:t>
            </a:r>
            <a:r>
              <a:rPr lang="en-US" sz="2200" i="1" dirty="0" err="1"/>
              <a:t>na</a:t>
            </a:r>
            <a:r>
              <a:rPr lang="en-US" sz="2200" i="1" dirty="0"/>
              <a:t> </a:t>
            </a:r>
            <a:r>
              <a:rPr lang="en-US" sz="2200" i="1" dirty="0" err="1"/>
              <a:t>odjeljenjima</a:t>
            </a:r>
            <a:r>
              <a:rPr lang="en-US" sz="2200" i="1" dirty="0"/>
              <a:t> u </a:t>
            </a:r>
            <a:r>
              <a:rPr lang="en-US" sz="2200" i="1" dirty="0" err="1"/>
              <a:t>Slatini</a:t>
            </a:r>
            <a:r>
              <a:rPr lang="sr-Latn-BA" sz="2200" i="1" dirty="0"/>
              <a:t>.</a:t>
            </a:r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00201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01A285-E520-49A4-B1AD-31893975C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1665"/>
          </a:xfrm>
        </p:spPr>
        <p:txBody>
          <a:bodyPr>
            <a:normAutofit/>
          </a:bodyPr>
          <a:lstStyle/>
          <a:p>
            <a:r>
              <a:rPr lang="en-US" altLang="en-US" sz="2000" i="1" dirty="0" err="1">
                <a:latin typeface="+mn-lt"/>
                <a:cs typeface="Times New Roman" panose="02020603050405020304" pitchFamily="18" charset="0"/>
              </a:rPr>
              <a:t>Struktura</a:t>
            </a:r>
            <a:r>
              <a:rPr lang="en-US" altLang="en-US" sz="2000" i="1" dirty="0">
                <a:latin typeface="+mn-lt"/>
                <a:cs typeface="Times New Roman" panose="02020603050405020304" pitchFamily="18" charset="0"/>
              </a:rPr>
              <a:t>  </a:t>
            </a:r>
            <a:r>
              <a:rPr lang="en-US" altLang="en-US" sz="2000" i="1" dirty="0" err="1">
                <a:latin typeface="+mn-lt"/>
                <a:cs typeface="Times New Roman" panose="02020603050405020304" pitchFamily="18" charset="0"/>
              </a:rPr>
              <a:t>pacijenata</a:t>
            </a:r>
            <a:r>
              <a:rPr lang="en-US" altLang="en-US" sz="2000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+mn-lt"/>
                <a:cs typeface="Times New Roman" panose="02020603050405020304" pitchFamily="18" charset="0"/>
              </a:rPr>
              <a:t>prema</a:t>
            </a:r>
            <a:r>
              <a:rPr lang="en-US" altLang="en-US" sz="2000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+mn-lt"/>
                <a:cs typeface="Times New Roman" panose="02020603050405020304" pitchFamily="18" charset="0"/>
              </a:rPr>
              <a:t>patologiji</a:t>
            </a:r>
            <a:r>
              <a:rPr lang="en-US" altLang="en-US" sz="2000" i="1" dirty="0">
                <a:latin typeface="+mn-lt"/>
                <a:cs typeface="Times New Roman" panose="02020603050405020304" pitchFamily="18" charset="0"/>
              </a:rPr>
              <a:t> </a:t>
            </a:r>
            <a:r>
              <a:rPr lang="en-US" altLang="en-US" sz="2000" i="1" dirty="0" err="1">
                <a:latin typeface="+mn-lt"/>
                <a:cs typeface="Times New Roman" panose="02020603050405020304" pitchFamily="18" charset="0"/>
              </a:rPr>
              <a:t>na</a:t>
            </a:r>
            <a:r>
              <a:rPr lang="en-US" altLang="en-US" sz="2000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+mn-lt"/>
                <a:cs typeface="Times New Roman" panose="02020603050405020304" pitchFamily="18" charset="0"/>
              </a:rPr>
              <a:t>Odjeljenju</a:t>
            </a:r>
            <a:r>
              <a:rPr lang="en-US" altLang="en-US" sz="2000" i="1" dirty="0">
                <a:latin typeface="+mn-lt"/>
                <a:cs typeface="Times New Roman" panose="02020603050405020304" pitchFamily="18" charset="0"/>
              </a:rPr>
              <a:t> II  2016</a:t>
            </a:r>
            <a:r>
              <a:rPr lang="sr-Latn-BA" altLang="en-US" sz="2000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i="1" dirty="0">
                <a:latin typeface="+mn-lt"/>
                <a:cs typeface="Times New Roman" panose="02020603050405020304" pitchFamily="18" charset="0"/>
              </a:rPr>
              <a:t>- 2018.</a:t>
            </a:r>
            <a:endParaRPr lang="en-US" sz="2000" dirty="0">
              <a:latin typeface="+mn-lt"/>
            </a:endParaRP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9645F0D4-25AA-40C1-A38A-73BA375653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5144648"/>
              </p:ext>
            </p:extLst>
          </p:nvPr>
        </p:nvGraphicFramePr>
        <p:xfrm>
          <a:off x="838200" y="905692"/>
          <a:ext cx="10885716" cy="3939189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1676399">
                  <a:extLst>
                    <a:ext uri="{9D8B030D-6E8A-4147-A177-3AD203B41FA5}">
                      <a16:colId xmlns:a16="http://schemas.microsoft.com/office/drawing/2014/main" val="4291851206"/>
                    </a:ext>
                  </a:extLst>
                </a:gridCol>
                <a:gridCol w="1097033">
                  <a:extLst>
                    <a:ext uri="{9D8B030D-6E8A-4147-A177-3AD203B41FA5}">
                      <a16:colId xmlns:a16="http://schemas.microsoft.com/office/drawing/2014/main" val="1803949986"/>
                    </a:ext>
                  </a:extLst>
                </a:gridCol>
                <a:gridCol w="970700">
                  <a:extLst>
                    <a:ext uri="{9D8B030D-6E8A-4147-A177-3AD203B41FA5}">
                      <a16:colId xmlns:a16="http://schemas.microsoft.com/office/drawing/2014/main" val="2514652484"/>
                    </a:ext>
                  </a:extLst>
                </a:gridCol>
                <a:gridCol w="970700">
                  <a:extLst>
                    <a:ext uri="{9D8B030D-6E8A-4147-A177-3AD203B41FA5}">
                      <a16:colId xmlns:a16="http://schemas.microsoft.com/office/drawing/2014/main" val="585574541"/>
                    </a:ext>
                  </a:extLst>
                </a:gridCol>
                <a:gridCol w="970700">
                  <a:extLst>
                    <a:ext uri="{9D8B030D-6E8A-4147-A177-3AD203B41FA5}">
                      <a16:colId xmlns:a16="http://schemas.microsoft.com/office/drawing/2014/main" val="767282827"/>
                    </a:ext>
                  </a:extLst>
                </a:gridCol>
                <a:gridCol w="1144042">
                  <a:extLst>
                    <a:ext uri="{9D8B030D-6E8A-4147-A177-3AD203B41FA5}">
                      <a16:colId xmlns:a16="http://schemas.microsoft.com/office/drawing/2014/main" val="2146813363"/>
                    </a:ext>
                  </a:extLst>
                </a:gridCol>
                <a:gridCol w="1144042">
                  <a:extLst>
                    <a:ext uri="{9D8B030D-6E8A-4147-A177-3AD203B41FA5}">
                      <a16:colId xmlns:a16="http://schemas.microsoft.com/office/drawing/2014/main" val="940181032"/>
                    </a:ext>
                  </a:extLst>
                </a:gridCol>
                <a:gridCol w="970700">
                  <a:extLst>
                    <a:ext uri="{9D8B030D-6E8A-4147-A177-3AD203B41FA5}">
                      <a16:colId xmlns:a16="http://schemas.microsoft.com/office/drawing/2014/main" val="3010105867"/>
                    </a:ext>
                  </a:extLst>
                </a:gridCol>
                <a:gridCol w="970700">
                  <a:extLst>
                    <a:ext uri="{9D8B030D-6E8A-4147-A177-3AD203B41FA5}">
                      <a16:colId xmlns:a16="http://schemas.microsoft.com/office/drawing/2014/main" val="2581639942"/>
                    </a:ext>
                  </a:extLst>
                </a:gridCol>
                <a:gridCol w="970700">
                  <a:extLst>
                    <a:ext uri="{9D8B030D-6E8A-4147-A177-3AD203B41FA5}">
                      <a16:colId xmlns:a16="http://schemas.microsoft.com/office/drawing/2014/main" val="1780036842"/>
                    </a:ext>
                  </a:extLst>
                </a:gridCol>
              </a:tblGrid>
              <a:tr h="324394">
                <a:tc rowSpan="2"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effectLst/>
                        </a:rPr>
                        <a:t>Stanja i oboljenja pacijenata </a:t>
                      </a:r>
                      <a:endParaRPr lang="sr-Latn-BA" sz="1600" b="0" i="0" dirty="0">
                        <a:effectLst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rtl="0" fontAlgn="base"/>
                      <a:r>
                        <a:rPr lang="sr-Latn-BA" sz="1600" b="1" dirty="0">
                          <a:effectLst/>
                        </a:rPr>
                        <a:t>2016. </a:t>
                      </a:r>
                      <a:endParaRPr lang="sr-Latn-BA" sz="1600" b="1" i="0" dirty="0">
                        <a:effectLst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ase"/>
                      <a:r>
                        <a:rPr lang="sr-Latn-BA" sz="1600" b="1" dirty="0">
                          <a:effectLst/>
                        </a:rPr>
                        <a:t>2017. </a:t>
                      </a:r>
                      <a:endParaRPr lang="sr-Latn-BA" sz="1600" b="1" i="0" dirty="0">
                        <a:effectLst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ase"/>
                      <a:r>
                        <a:rPr lang="sr-Latn-BA" sz="1600" b="1" dirty="0">
                          <a:effectLst/>
                        </a:rPr>
                        <a:t>2018.</a:t>
                      </a:r>
                      <a:r>
                        <a:rPr lang="sr-Latn-BA" sz="1600" dirty="0">
                          <a:effectLst/>
                        </a:rPr>
                        <a:t> </a:t>
                      </a:r>
                      <a:endParaRPr lang="sr-Latn-BA" sz="1600" b="0" i="0" dirty="0">
                        <a:effectLst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4009519"/>
                  </a:ext>
                </a:extLst>
              </a:tr>
              <a:tr h="4245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effectLst/>
                        </a:rPr>
                        <a:t>Odsjek  A </a:t>
                      </a:r>
                      <a:endParaRPr lang="sr-Latn-BA" sz="1600" b="0" i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>
                          <a:effectLst/>
                        </a:rPr>
                        <a:t>Odsjek B </a:t>
                      </a:r>
                      <a:endParaRPr lang="sr-Latn-BA" sz="1600" b="0" i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solidFill>
                            <a:srgbClr val="FF0000"/>
                          </a:solidFill>
                          <a:effectLst/>
                        </a:rPr>
                        <a:t>Ukupno </a:t>
                      </a:r>
                      <a:endParaRPr lang="sr-Latn-BA" sz="1600" b="0" i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effectLst/>
                        </a:rPr>
                        <a:t>Odsjek   </a:t>
                      </a:r>
                      <a:endParaRPr lang="sr-Latn-BA" sz="1600" b="0" i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>
                          <a:effectLst/>
                        </a:rPr>
                        <a:t>Odsjek B </a:t>
                      </a:r>
                      <a:endParaRPr lang="sr-Latn-BA" sz="1600" b="0" i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solidFill>
                            <a:srgbClr val="FF0000"/>
                          </a:solidFill>
                          <a:effectLst/>
                        </a:rPr>
                        <a:t>Ukupno </a:t>
                      </a:r>
                      <a:endParaRPr lang="sr-Latn-BA" sz="1600" b="0" i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effectLst/>
                        </a:rPr>
                        <a:t>Odsjek   </a:t>
                      </a:r>
                      <a:endParaRPr lang="sr-Latn-BA" sz="1600" b="0" i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>
                          <a:effectLst/>
                        </a:rPr>
                        <a:t>Odsjek B </a:t>
                      </a:r>
                      <a:endParaRPr lang="sr-Latn-BA" sz="1600" b="0" i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solidFill>
                            <a:srgbClr val="FF0000"/>
                          </a:solidFill>
                          <a:effectLst/>
                        </a:rPr>
                        <a:t>Ukupno </a:t>
                      </a:r>
                      <a:endParaRPr lang="sr-Latn-BA" sz="1600" b="0" i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8318429"/>
                  </a:ext>
                </a:extLst>
              </a:tr>
              <a:tr h="816429">
                <a:tc>
                  <a:txBody>
                    <a:bodyPr/>
                    <a:lstStyle/>
                    <a:p>
                      <a:pPr algn="l" rtl="0" fontAlgn="base"/>
                      <a:r>
                        <a:rPr lang="sr-Latn-BA" sz="1600" dirty="0">
                          <a:effectLst/>
                        </a:rPr>
                        <a:t>Nakon moždanog udara i tumora </a:t>
                      </a:r>
                      <a:endParaRPr lang="sr-Latn-BA" sz="1600" b="0" i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effectLst/>
                        </a:rPr>
                        <a:t>386 </a:t>
                      </a:r>
                      <a:endParaRPr lang="sr-Latn-BA" sz="1600" b="0" i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effectLst/>
                        </a:rPr>
                        <a:t>606 </a:t>
                      </a:r>
                      <a:endParaRPr lang="sr-Latn-BA" sz="1600" b="0" i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solidFill>
                            <a:srgbClr val="FF0000"/>
                          </a:solidFill>
                          <a:effectLst/>
                        </a:rPr>
                        <a:t>992 </a:t>
                      </a:r>
                      <a:endParaRPr lang="sr-Latn-BA" sz="1600" b="0" i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>
                          <a:effectLst/>
                        </a:rPr>
                        <a:t>368 </a:t>
                      </a:r>
                      <a:endParaRPr lang="sr-Latn-BA" sz="1600" b="0" i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>
                          <a:effectLst/>
                        </a:rPr>
                        <a:t>618 </a:t>
                      </a:r>
                      <a:endParaRPr lang="sr-Latn-BA" sz="1600" b="0" i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solidFill>
                            <a:srgbClr val="FF0000"/>
                          </a:solidFill>
                          <a:effectLst/>
                        </a:rPr>
                        <a:t>986 </a:t>
                      </a:r>
                      <a:endParaRPr lang="sr-Latn-BA" sz="1600" b="0" i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>
                          <a:effectLst/>
                        </a:rPr>
                        <a:t>306 </a:t>
                      </a:r>
                      <a:endParaRPr lang="sr-Latn-BA" sz="1600" b="0" i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>
                          <a:effectLst/>
                        </a:rPr>
                        <a:t>627 </a:t>
                      </a:r>
                      <a:endParaRPr lang="sr-Latn-BA" sz="1600" b="0" i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solidFill>
                            <a:srgbClr val="FF0000"/>
                          </a:solidFill>
                          <a:effectLst/>
                        </a:rPr>
                        <a:t>933 </a:t>
                      </a:r>
                      <a:endParaRPr lang="sr-Latn-BA" sz="1600" b="0" i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8021624"/>
                  </a:ext>
                </a:extLst>
              </a:tr>
              <a:tr h="385354">
                <a:tc>
                  <a:txBody>
                    <a:bodyPr/>
                    <a:lstStyle/>
                    <a:p>
                      <a:pPr algn="l" rtl="0" fontAlgn="base"/>
                      <a:r>
                        <a:rPr lang="sr-Latn-BA" sz="1600">
                          <a:effectLst/>
                        </a:rPr>
                        <a:t>Spinalne lezije </a:t>
                      </a:r>
                      <a:endParaRPr lang="sr-Latn-BA" sz="1600" b="0" i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effectLst/>
                        </a:rPr>
                        <a:t>26 </a:t>
                      </a:r>
                      <a:endParaRPr lang="sr-Latn-BA" sz="1600" b="0" i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>
                          <a:effectLst/>
                        </a:rPr>
                        <a:t>/ </a:t>
                      </a:r>
                      <a:endParaRPr lang="sr-Latn-BA" sz="1600" b="0" i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solidFill>
                            <a:srgbClr val="FF0000"/>
                          </a:solidFill>
                          <a:effectLst/>
                        </a:rPr>
                        <a:t>26 </a:t>
                      </a:r>
                      <a:endParaRPr lang="sr-Latn-BA" sz="1600" b="0" i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effectLst/>
                        </a:rPr>
                        <a:t>29 </a:t>
                      </a:r>
                      <a:endParaRPr lang="sr-Latn-BA" sz="1600" b="0" i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>
                          <a:effectLst/>
                        </a:rPr>
                        <a:t>/ </a:t>
                      </a:r>
                      <a:endParaRPr lang="sr-Latn-BA" sz="1600" b="0" i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solidFill>
                            <a:srgbClr val="FF0000"/>
                          </a:solidFill>
                          <a:effectLst/>
                        </a:rPr>
                        <a:t>29 </a:t>
                      </a:r>
                      <a:endParaRPr lang="sr-Latn-BA" sz="1600" b="0" i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>
                          <a:effectLst/>
                        </a:rPr>
                        <a:t>33 </a:t>
                      </a:r>
                      <a:endParaRPr lang="sr-Latn-BA" sz="1600" b="0" i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>
                          <a:effectLst/>
                        </a:rPr>
                        <a:t>/ </a:t>
                      </a:r>
                      <a:endParaRPr lang="sr-Latn-BA" sz="1600" b="0" i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solidFill>
                            <a:srgbClr val="FF0000"/>
                          </a:solidFill>
                          <a:effectLst/>
                        </a:rPr>
                        <a:t>33 </a:t>
                      </a:r>
                      <a:endParaRPr lang="sr-Latn-BA" sz="1600" b="0" i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0949626"/>
                  </a:ext>
                </a:extLst>
              </a:tr>
              <a:tr h="370115">
                <a:tc>
                  <a:txBody>
                    <a:bodyPr/>
                    <a:lstStyle/>
                    <a:p>
                      <a:pPr algn="l" rtl="0" fontAlgn="base"/>
                      <a:r>
                        <a:rPr lang="sr-Latn-BA" sz="1600">
                          <a:effectLst/>
                        </a:rPr>
                        <a:t>Multipla skleroza </a:t>
                      </a:r>
                      <a:endParaRPr lang="sr-Latn-BA" sz="1600" b="0" i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effectLst/>
                        </a:rPr>
                        <a:t>3 </a:t>
                      </a:r>
                      <a:endParaRPr lang="sr-Latn-BA" sz="1600" b="0" i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effectLst/>
                        </a:rPr>
                        <a:t>14 </a:t>
                      </a:r>
                      <a:endParaRPr lang="sr-Latn-BA" sz="1600" b="0" i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solidFill>
                            <a:srgbClr val="FF0000"/>
                          </a:solidFill>
                          <a:effectLst/>
                        </a:rPr>
                        <a:t>17 </a:t>
                      </a:r>
                      <a:endParaRPr lang="sr-Latn-BA" sz="1600" b="0" i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effectLst/>
                        </a:rPr>
                        <a:t>4 </a:t>
                      </a:r>
                      <a:endParaRPr lang="sr-Latn-BA" sz="1600" b="0" i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effectLst/>
                        </a:rPr>
                        <a:t>8 </a:t>
                      </a:r>
                      <a:endParaRPr lang="sr-Latn-BA" sz="1600" b="0" i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solidFill>
                            <a:srgbClr val="FF0000"/>
                          </a:solidFill>
                          <a:effectLst/>
                        </a:rPr>
                        <a:t>12 </a:t>
                      </a:r>
                      <a:endParaRPr lang="sr-Latn-BA" sz="1600" b="0" i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>
                          <a:effectLst/>
                        </a:rPr>
                        <a:t>3 </a:t>
                      </a:r>
                      <a:endParaRPr lang="sr-Latn-BA" sz="1600" b="0" i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effectLst/>
                        </a:rPr>
                        <a:t>9 </a:t>
                      </a:r>
                      <a:endParaRPr lang="sr-Latn-BA" sz="1600" b="0" i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solidFill>
                            <a:srgbClr val="FF0000"/>
                          </a:solidFill>
                          <a:effectLst/>
                        </a:rPr>
                        <a:t>12 </a:t>
                      </a:r>
                      <a:endParaRPr lang="sr-Latn-BA" sz="1600" b="0" i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8259737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l" rtl="0" fontAlgn="base"/>
                      <a:r>
                        <a:rPr lang="sr-Latn-BA" sz="1600" dirty="0" err="1">
                          <a:effectLst/>
                        </a:rPr>
                        <a:t>Mb</a:t>
                      </a:r>
                      <a:r>
                        <a:rPr lang="sr-Latn-BA" sz="1600" dirty="0">
                          <a:effectLst/>
                        </a:rPr>
                        <a:t>. </a:t>
                      </a:r>
                      <a:r>
                        <a:rPr lang="sr-Latn-BA" sz="1600" dirty="0" err="1">
                          <a:effectLst/>
                        </a:rPr>
                        <a:t>Parkinson</a:t>
                      </a:r>
                      <a:r>
                        <a:rPr lang="sr-Latn-BA" sz="1600" dirty="0">
                          <a:effectLst/>
                        </a:rPr>
                        <a:t> </a:t>
                      </a:r>
                      <a:endParaRPr lang="sr-Latn-BA" sz="1600" b="0" i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effectLst/>
                        </a:rPr>
                        <a:t>4 </a:t>
                      </a:r>
                      <a:endParaRPr lang="sr-Latn-BA" sz="1600" b="0" i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>
                          <a:effectLst/>
                        </a:rPr>
                        <a:t>61 </a:t>
                      </a:r>
                      <a:endParaRPr lang="sr-Latn-BA" sz="1600" b="0" i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solidFill>
                            <a:srgbClr val="FF0000"/>
                          </a:solidFill>
                          <a:effectLst/>
                        </a:rPr>
                        <a:t>65 </a:t>
                      </a:r>
                      <a:endParaRPr lang="sr-Latn-BA" sz="1600" b="0" i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>
                          <a:effectLst/>
                        </a:rPr>
                        <a:t>3 </a:t>
                      </a:r>
                      <a:endParaRPr lang="sr-Latn-BA" sz="1600" b="0" i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effectLst/>
                        </a:rPr>
                        <a:t>41 </a:t>
                      </a:r>
                      <a:endParaRPr lang="sr-Latn-BA" sz="1600" b="0" i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solidFill>
                            <a:srgbClr val="FF0000"/>
                          </a:solidFill>
                          <a:effectLst/>
                        </a:rPr>
                        <a:t>44 </a:t>
                      </a:r>
                      <a:endParaRPr lang="sr-Latn-BA" sz="1600" b="0" i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>
                          <a:effectLst/>
                        </a:rPr>
                        <a:t>2 </a:t>
                      </a:r>
                      <a:endParaRPr lang="sr-Latn-BA" sz="1600" b="0" i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>
                          <a:effectLst/>
                        </a:rPr>
                        <a:t>35 </a:t>
                      </a:r>
                      <a:endParaRPr lang="sr-Latn-BA" sz="1600" b="0" i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solidFill>
                            <a:srgbClr val="FF0000"/>
                          </a:solidFill>
                          <a:effectLst/>
                        </a:rPr>
                        <a:t>37 </a:t>
                      </a:r>
                      <a:endParaRPr lang="sr-Latn-BA" sz="1600" b="0" i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9253910"/>
                  </a:ext>
                </a:extLst>
              </a:tr>
              <a:tr h="596537">
                <a:tc>
                  <a:txBody>
                    <a:bodyPr/>
                    <a:lstStyle/>
                    <a:p>
                      <a:pPr algn="l" rtl="0" fontAlgn="base"/>
                      <a:r>
                        <a:rPr lang="sr-Latn-BA" sz="1600" dirty="0" err="1">
                          <a:effectLst/>
                        </a:rPr>
                        <a:t>Kraniocerebralne</a:t>
                      </a:r>
                      <a:r>
                        <a:rPr lang="sr-Latn-BA" sz="1600" dirty="0">
                          <a:effectLst/>
                        </a:rPr>
                        <a:t>   </a:t>
                      </a:r>
                      <a:r>
                        <a:rPr lang="sr-Latn-BA" sz="1600" dirty="0" err="1">
                          <a:effectLst/>
                        </a:rPr>
                        <a:t>povrede</a:t>
                      </a:r>
                      <a:r>
                        <a:rPr lang="sr-Latn-BA" sz="1600" dirty="0">
                          <a:effectLst/>
                        </a:rPr>
                        <a:t> i                 </a:t>
                      </a:r>
                      <a:r>
                        <a:rPr lang="sr-Latn-BA" sz="1600" dirty="0" err="1">
                          <a:effectLst/>
                        </a:rPr>
                        <a:t>politraume</a:t>
                      </a:r>
                      <a:endParaRPr lang="sr-Latn-BA" sz="1600" b="0" i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effectLst/>
                        </a:rPr>
                        <a:t>14 </a:t>
                      </a:r>
                      <a:endParaRPr lang="sr-Latn-BA" sz="1600" b="0" i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>
                          <a:effectLst/>
                        </a:rPr>
                        <a:t>23 </a:t>
                      </a:r>
                      <a:endParaRPr lang="sr-Latn-BA" sz="1600" b="0" i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solidFill>
                            <a:srgbClr val="FF0000"/>
                          </a:solidFill>
                          <a:effectLst/>
                        </a:rPr>
                        <a:t>37 </a:t>
                      </a:r>
                      <a:endParaRPr lang="sr-Latn-BA" sz="1600" b="0" i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>
                          <a:effectLst/>
                        </a:rPr>
                        <a:t>25 </a:t>
                      </a:r>
                      <a:endParaRPr lang="sr-Latn-BA" sz="1600" b="0" i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>
                          <a:effectLst/>
                        </a:rPr>
                        <a:t>18 </a:t>
                      </a:r>
                      <a:endParaRPr lang="sr-Latn-BA" sz="1600" b="0" i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solidFill>
                            <a:srgbClr val="FF0000"/>
                          </a:solidFill>
                          <a:effectLst/>
                        </a:rPr>
                        <a:t>43 </a:t>
                      </a:r>
                      <a:endParaRPr lang="sr-Latn-BA" sz="1600" b="0" i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effectLst/>
                        </a:rPr>
                        <a:t>11 </a:t>
                      </a:r>
                      <a:endParaRPr lang="sr-Latn-BA" sz="1600" b="0" i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>
                          <a:effectLst/>
                        </a:rPr>
                        <a:t>9 </a:t>
                      </a:r>
                      <a:endParaRPr lang="sr-Latn-BA" sz="1600" b="0" i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solidFill>
                            <a:srgbClr val="FF0000"/>
                          </a:solidFill>
                          <a:effectLst/>
                        </a:rPr>
                        <a:t>20 </a:t>
                      </a:r>
                      <a:endParaRPr lang="sr-Latn-BA" sz="1600" b="0" i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8491772"/>
                  </a:ext>
                </a:extLst>
              </a:tr>
              <a:tr h="442698">
                <a:tc>
                  <a:txBody>
                    <a:bodyPr/>
                    <a:lstStyle/>
                    <a:p>
                      <a:pPr algn="l" rtl="0" fontAlgn="base"/>
                      <a:r>
                        <a:rPr lang="sr-Latn-BA" sz="1600">
                          <a:effectLst/>
                        </a:rPr>
                        <a:t>Ostalo </a:t>
                      </a:r>
                      <a:endParaRPr lang="sr-Latn-BA" sz="1600" b="0" i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effectLst/>
                        </a:rPr>
                        <a:t>19 </a:t>
                      </a:r>
                      <a:endParaRPr lang="sr-Latn-BA" sz="1600" b="0" i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>
                          <a:effectLst/>
                        </a:rPr>
                        <a:t>118 </a:t>
                      </a:r>
                      <a:endParaRPr lang="sr-Latn-BA" sz="1600" b="0" i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solidFill>
                            <a:srgbClr val="FF0000"/>
                          </a:solidFill>
                          <a:effectLst/>
                        </a:rPr>
                        <a:t>137 </a:t>
                      </a:r>
                      <a:endParaRPr lang="sr-Latn-BA" sz="1600" b="0" i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>
                          <a:effectLst/>
                        </a:rPr>
                        <a:t>35 </a:t>
                      </a:r>
                      <a:endParaRPr lang="sr-Latn-BA" sz="1600" b="0" i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>
                          <a:effectLst/>
                        </a:rPr>
                        <a:t>138 </a:t>
                      </a:r>
                      <a:endParaRPr lang="sr-Latn-BA" sz="1600" b="0" i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solidFill>
                            <a:srgbClr val="FF0000"/>
                          </a:solidFill>
                          <a:effectLst/>
                        </a:rPr>
                        <a:t>173 </a:t>
                      </a:r>
                      <a:endParaRPr lang="sr-Latn-BA" sz="1600" b="0" i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effectLst/>
                        </a:rPr>
                        <a:t>52 </a:t>
                      </a:r>
                      <a:endParaRPr lang="sr-Latn-BA" sz="1600" b="0" i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effectLst/>
                        </a:rPr>
                        <a:t>84 </a:t>
                      </a:r>
                      <a:endParaRPr lang="sr-Latn-BA" sz="1600" b="0" i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r-Latn-BA" sz="1600" dirty="0">
                          <a:solidFill>
                            <a:srgbClr val="FF0000"/>
                          </a:solidFill>
                          <a:effectLst/>
                        </a:rPr>
                        <a:t>136 </a:t>
                      </a:r>
                      <a:endParaRPr lang="sr-Latn-BA" sz="1600" b="0" i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6303002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7E47D781-BFAC-41CE-A68F-BA747EBA5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232"/>
            <a:ext cx="38472" cy="4616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962910C2-1EA6-4AE5-925A-AEEFD9D47E6F}"/>
              </a:ext>
            </a:extLst>
          </p:cNvPr>
          <p:cNvSpPr txBox="1"/>
          <p:nvPr/>
        </p:nvSpPr>
        <p:spPr>
          <a:xfrm>
            <a:off x="838201" y="5007429"/>
            <a:ext cx="1687286" cy="523220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r-Latn-BA" sz="2800" b="1" dirty="0">
                <a:solidFill>
                  <a:srgbClr val="FF0000"/>
                </a:solidFill>
              </a:rPr>
              <a:t>UKUPNO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8" name="Tablica 7">
            <a:extLst>
              <a:ext uri="{FF2B5EF4-FFF2-40B4-BE49-F238E27FC236}">
                <a16:creationId xmlns:a16="http://schemas.microsoft.com/office/drawing/2014/main" id="{5F257BCC-E76F-4A32-984C-F125C2DA50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775047"/>
              </p:ext>
            </p:extLst>
          </p:nvPr>
        </p:nvGraphicFramePr>
        <p:xfrm>
          <a:off x="2696030" y="5007429"/>
          <a:ext cx="2757714" cy="52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238">
                  <a:extLst>
                    <a:ext uri="{9D8B030D-6E8A-4147-A177-3AD203B41FA5}">
                      <a16:colId xmlns:a16="http://schemas.microsoft.com/office/drawing/2014/main" val="3891912868"/>
                    </a:ext>
                  </a:extLst>
                </a:gridCol>
                <a:gridCol w="919238">
                  <a:extLst>
                    <a:ext uri="{9D8B030D-6E8A-4147-A177-3AD203B41FA5}">
                      <a16:colId xmlns:a16="http://schemas.microsoft.com/office/drawing/2014/main" val="917273983"/>
                    </a:ext>
                  </a:extLst>
                </a:gridCol>
                <a:gridCol w="919238">
                  <a:extLst>
                    <a:ext uri="{9D8B030D-6E8A-4147-A177-3AD203B41FA5}">
                      <a16:colId xmlns:a16="http://schemas.microsoft.com/office/drawing/2014/main" val="3276659857"/>
                    </a:ext>
                  </a:extLst>
                </a:gridCol>
              </a:tblGrid>
              <a:tr h="523220">
                <a:tc>
                  <a:txBody>
                    <a:bodyPr/>
                    <a:lstStyle/>
                    <a:p>
                      <a:pPr algn="ctr"/>
                      <a:r>
                        <a:rPr lang="sr-Latn-BA" sz="2800" dirty="0">
                          <a:solidFill>
                            <a:schemeClr val="tx1"/>
                          </a:solidFill>
                        </a:rPr>
                        <a:t>452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BA" sz="2800" dirty="0">
                          <a:solidFill>
                            <a:schemeClr val="tx1"/>
                          </a:solidFill>
                        </a:rPr>
                        <a:t>822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BA" sz="2800" dirty="0">
                          <a:solidFill>
                            <a:srgbClr val="FF0000"/>
                          </a:solidFill>
                        </a:rPr>
                        <a:t>1274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4305177"/>
                  </a:ext>
                </a:extLst>
              </a:tr>
            </a:tbl>
          </a:graphicData>
        </a:graphic>
      </p:graphicFrame>
      <p:graphicFrame>
        <p:nvGraphicFramePr>
          <p:cNvPr id="9" name="Tablica 8">
            <a:extLst>
              <a:ext uri="{FF2B5EF4-FFF2-40B4-BE49-F238E27FC236}">
                <a16:creationId xmlns:a16="http://schemas.microsoft.com/office/drawing/2014/main" id="{A6D339CC-80B8-478C-9519-F4BBCE68E7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544143"/>
              </p:ext>
            </p:extLst>
          </p:nvPr>
        </p:nvGraphicFramePr>
        <p:xfrm>
          <a:off x="5624287" y="5007429"/>
          <a:ext cx="3084285" cy="52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095">
                  <a:extLst>
                    <a:ext uri="{9D8B030D-6E8A-4147-A177-3AD203B41FA5}">
                      <a16:colId xmlns:a16="http://schemas.microsoft.com/office/drawing/2014/main" val="3606589573"/>
                    </a:ext>
                  </a:extLst>
                </a:gridCol>
                <a:gridCol w="1028095">
                  <a:extLst>
                    <a:ext uri="{9D8B030D-6E8A-4147-A177-3AD203B41FA5}">
                      <a16:colId xmlns:a16="http://schemas.microsoft.com/office/drawing/2014/main" val="245039588"/>
                    </a:ext>
                  </a:extLst>
                </a:gridCol>
                <a:gridCol w="1028095">
                  <a:extLst>
                    <a:ext uri="{9D8B030D-6E8A-4147-A177-3AD203B41FA5}">
                      <a16:colId xmlns:a16="http://schemas.microsoft.com/office/drawing/2014/main" val="363074699"/>
                    </a:ext>
                  </a:extLst>
                </a:gridCol>
              </a:tblGrid>
              <a:tr h="523220">
                <a:tc>
                  <a:txBody>
                    <a:bodyPr/>
                    <a:lstStyle/>
                    <a:p>
                      <a:pPr algn="ctr"/>
                      <a:r>
                        <a:rPr lang="sr-Latn-BA" sz="2800" dirty="0">
                          <a:solidFill>
                            <a:schemeClr val="tx1"/>
                          </a:solidFill>
                        </a:rPr>
                        <a:t>464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BA" sz="2800" dirty="0">
                          <a:solidFill>
                            <a:schemeClr val="tx1"/>
                          </a:solidFill>
                        </a:rPr>
                        <a:t>823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BA" sz="2800" dirty="0">
                          <a:solidFill>
                            <a:srgbClr val="FF0000"/>
                          </a:solidFill>
                        </a:rPr>
                        <a:t>1287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9634709"/>
                  </a:ext>
                </a:extLst>
              </a:tr>
            </a:tbl>
          </a:graphicData>
        </a:graphic>
      </p:graphicFrame>
      <p:graphicFrame>
        <p:nvGraphicFramePr>
          <p:cNvPr id="10" name="Tablica 9">
            <a:extLst>
              <a:ext uri="{FF2B5EF4-FFF2-40B4-BE49-F238E27FC236}">
                <a16:creationId xmlns:a16="http://schemas.microsoft.com/office/drawing/2014/main" id="{C2CB7F83-90EA-4ADE-B5BF-64CFD4BCE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24557"/>
              </p:ext>
            </p:extLst>
          </p:nvPr>
        </p:nvGraphicFramePr>
        <p:xfrm>
          <a:off x="8969829" y="5007429"/>
          <a:ext cx="2754087" cy="52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029">
                  <a:extLst>
                    <a:ext uri="{9D8B030D-6E8A-4147-A177-3AD203B41FA5}">
                      <a16:colId xmlns:a16="http://schemas.microsoft.com/office/drawing/2014/main" val="4182526008"/>
                    </a:ext>
                  </a:extLst>
                </a:gridCol>
                <a:gridCol w="918029">
                  <a:extLst>
                    <a:ext uri="{9D8B030D-6E8A-4147-A177-3AD203B41FA5}">
                      <a16:colId xmlns:a16="http://schemas.microsoft.com/office/drawing/2014/main" val="936086946"/>
                    </a:ext>
                  </a:extLst>
                </a:gridCol>
                <a:gridCol w="918029">
                  <a:extLst>
                    <a:ext uri="{9D8B030D-6E8A-4147-A177-3AD203B41FA5}">
                      <a16:colId xmlns:a16="http://schemas.microsoft.com/office/drawing/2014/main" val="2487844052"/>
                    </a:ext>
                  </a:extLst>
                </a:gridCol>
              </a:tblGrid>
              <a:tr h="523220">
                <a:tc>
                  <a:txBody>
                    <a:bodyPr/>
                    <a:lstStyle/>
                    <a:p>
                      <a:pPr algn="ctr"/>
                      <a:r>
                        <a:rPr lang="sr-Latn-BA" sz="2800" dirty="0">
                          <a:solidFill>
                            <a:schemeClr val="tx1"/>
                          </a:solidFill>
                        </a:rPr>
                        <a:t>407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BA" sz="2800" dirty="0">
                          <a:solidFill>
                            <a:schemeClr val="tx1"/>
                          </a:solidFill>
                        </a:rPr>
                        <a:t>764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BA" sz="2800" dirty="0">
                          <a:solidFill>
                            <a:srgbClr val="FF0000"/>
                          </a:solidFill>
                        </a:rPr>
                        <a:t>1171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0178047"/>
                  </a:ext>
                </a:extLst>
              </a:tr>
            </a:tbl>
          </a:graphicData>
        </a:graphic>
      </p:graphicFrame>
      <p:pic>
        <p:nvPicPr>
          <p:cNvPr id="21" name="Slika 20">
            <a:extLst>
              <a:ext uri="{FF2B5EF4-FFF2-40B4-BE49-F238E27FC236}">
                <a16:creationId xmlns:a16="http://schemas.microsoft.com/office/drawing/2014/main" id="{8CEA6F89-A957-40B6-98A0-2D8F2EE311E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70761" y="5570976"/>
            <a:ext cx="711891" cy="512329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0CA82E7D-36E6-4596-9CA9-512928B7402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16303" y="5570976"/>
            <a:ext cx="711891" cy="512329"/>
          </a:xfrm>
          <a:prstGeom prst="rect">
            <a:avLst/>
          </a:prstGeom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DBF3B653-1FA4-4E94-B502-594D8428E72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24886" y="5570976"/>
            <a:ext cx="711891" cy="51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8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 descr="Slika na kojoj se prikazuje trava, na otvorenom, zgrada, nebo&#10;&#10;Opis je automatski generiran">
            <a:extLst>
              <a:ext uri="{FF2B5EF4-FFF2-40B4-BE49-F238E27FC236}">
                <a16:creationId xmlns:a16="http://schemas.microsoft.com/office/drawing/2014/main" id="{59B9243A-6AD6-4734-9E02-9F93D80D9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9" r="909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4B4D608-3DEE-4176-ACD1-F4CBAB5CA35A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520242" y="1019730"/>
            <a:ext cx="4356558" cy="350872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400" dirty="0"/>
              <a:t>Zavod za </a:t>
            </a:r>
            <a:r>
              <a:rPr lang="en-US" sz="2400" dirty="0" err="1"/>
              <a:t>fizikalnu</a:t>
            </a:r>
            <a:r>
              <a:rPr lang="en-US" sz="2400" dirty="0"/>
              <a:t> </a:t>
            </a:r>
            <a:r>
              <a:rPr lang="en-US" sz="2400" dirty="0" err="1"/>
              <a:t>medicinu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rehabilitaciju</a:t>
            </a:r>
            <a:r>
              <a:rPr lang="en-US" sz="2400" dirty="0"/>
              <a:t> </a:t>
            </a:r>
            <a:endParaRPr lang="sr-Latn-BA" sz="2400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/>
              <a:t>„Dr Miroslav </a:t>
            </a:r>
            <a:r>
              <a:rPr lang="en-US" sz="2400" dirty="0" err="1"/>
              <a:t>Zotović</a:t>
            </a:r>
            <a:r>
              <a:rPr lang="en-US" sz="2400" dirty="0"/>
              <a:t>“ je </a:t>
            </a:r>
            <a:endParaRPr lang="sr-Latn-BA" sz="2400" dirty="0"/>
          </a:p>
          <a:p>
            <a:pPr marL="0" indent="0" algn="ctr">
              <a:spcBef>
                <a:spcPts val="0"/>
              </a:spcBef>
              <a:buNone/>
            </a:pPr>
            <a:endParaRPr lang="sr-Latn-BA" sz="2400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/>
              <a:t>JEDINA</a:t>
            </a:r>
            <a:r>
              <a:rPr lang="en-US" sz="2400" dirty="0"/>
              <a:t> </a:t>
            </a:r>
            <a:r>
              <a:rPr lang="en-US" sz="2400" b="1" dirty="0"/>
              <a:t>USTANOVA U REPUBLICI SRPSKOJ </a:t>
            </a:r>
            <a:endParaRPr lang="sr-Latn-BA" sz="2400" b="1" dirty="0"/>
          </a:p>
          <a:p>
            <a:pPr marL="0" indent="0" algn="ctr">
              <a:spcBef>
                <a:spcPts val="0"/>
              </a:spcBef>
              <a:buNone/>
            </a:pPr>
            <a:endParaRPr lang="sr-Latn-BA" sz="2400" b="1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 err="1"/>
              <a:t>koja</a:t>
            </a:r>
            <a:r>
              <a:rPr lang="en-US" sz="2400" dirty="0"/>
              <a:t> se </a:t>
            </a:r>
            <a:r>
              <a:rPr lang="en-US" sz="2400" dirty="0" err="1"/>
              <a:t>bavi</a:t>
            </a:r>
            <a:r>
              <a:rPr lang="en-US" sz="2400" dirty="0"/>
              <a:t> </a:t>
            </a:r>
            <a:endParaRPr lang="sr-Latn-BA" sz="2400" dirty="0"/>
          </a:p>
          <a:p>
            <a:pPr marL="0" indent="0" algn="ctr">
              <a:spcBef>
                <a:spcPts val="0"/>
              </a:spcBef>
              <a:buNone/>
            </a:pPr>
            <a:endParaRPr lang="sr-Latn-BA" sz="2400" dirty="0"/>
          </a:p>
          <a:p>
            <a:pPr marL="0" indent="0" algn="ctr">
              <a:spcBef>
                <a:spcPts val="0"/>
              </a:spcBef>
              <a:buNone/>
            </a:pPr>
            <a:r>
              <a:rPr lang="sr-Latn-BA" sz="2400" b="1" dirty="0"/>
              <a:t>UROGENITALNIM ISPITIVANJEM I REHABILITACIJOM.</a:t>
            </a:r>
          </a:p>
        </p:txBody>
      </p:sp>
    </p:spTree>
    <p:extLst>
      <p:ext uri="{BB962C8B-B14F-4D97-AF65-F5344CB8AC3E}">
        <p14:creationId xmlns:p14="http://schemas.microsoft.com/office/powerpoint/2010/main" val="288855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D8922A9-77C8-4025-840A-08B9A2DE8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813" y="1536290"/>
            <a:ext cx="3651466" cy="378541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 err="1"/>
              <a:t>Pomoću</a:t>
            </a:r>
            <a:r>
              <a:rPr lang="en-US" sz="2400" dirty="0"/>
              <a:t> </a:t>
            </a:r>
            <a:r>
              <a:rPr lang="en-US" sz="2400" dirty="0" err="1"/>
              <a:t>urodinamskog</a:t>
            </a:r>
            <a:r>
              <a:rPr lang="en-US" sz="2400" dirty="0"/>
              <a:t> </a:t>
            </a:r>
            <a:r>
              <a:rPr lang="en-US" sz="2400" dirty="0" err="1"/>
              <a:t>ispitivanja</a:t>
            </a:r>
            <a:r>
              <a:rPr lang="en-US" sz="2400" dirty="0"/>
              <a:t> </a:t>
            </a:r>
            <a:r>
              <a:rPr lang="en-US" sz="2400" dirty="0" err="1"/>
              <a:t>moguće</a:t>
            </a:r>
            <a:r>
              <a:rPr lang="en-US" sz="2400" dirty="0"/>
              <a:t> je </a:t>
            </a:r>
            <a:r>
              <a:rPr lang="en-US" sz="2400" dirty="0" err="1"/>
              <a:t>odrediti</a:t>
            </a:r>
            <a:r>
              <a:rPr lang="sr-Latn-BA" sz="2400" dirty="0"/>
              <a:t>:</a:t>
            </a:r>
          </a:p>
          <a:p>
            <a:r>
              <a:rPr lang="en-US" sz="2400" dirty="0" err="1"/>
              <a:t>intravezikalni</a:t>
            </a:r>
            <a:r>
              <a:rPr lang="en-US" sz="2400" dirty="0"/>
              <a:t> </a:t>
            </a:r>
            <a:r>
              <a:rPr lang="en-US" sz="2400" dirty="0" err="1"/>
              <a:t>pritisak</a:t>
            </a:r>
            <a:r>
              <a:rPr lang="en-US" sz="2400" dirty="0"/>
              <a:t>,</a:t>
            </a:r>
            <a:endParaRPr lang="sr-Latn-BA" sz="2400" dirty="0"/>
          </a:p>
          <a:p>
            <a:r>
              <a:rPr lang="en-US" sz="2400" dirty="0" err="1"/>
              <a:t>kapacitet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rastezljivost</a:t>
            </a:r>
            <a:r>
              <a:rPr lang="en-US" sz="2400" dirty="0"/>
              <a:t> </a:t>
            </a:r>
            <a:r>
              <a:rPr lang="en-US" sz="2400" dirty="0" err="1"/>
              <a:t>bešike</a:t>
            </a:r>
            <a:r>
              <a:rPr lang="en-US" sz="2400" dirty="0"/>
              <a:t>,</a:t>
            </a:r>
            <a:endParaRPr lang="sr-Latn-BA" sz="2400" dirty="0"/>
          </a:p>
          <a:p>
            <a:r>
              <a:rPr lang="en-US" sz="2400" dirty="0" err="1"/>
              <a:t>aktivnost</a:t>
            </a:r>
            <a:r>
              <a:rPr lang="en-US" sz="2400" dirty="0"/>
              <a:t> </a:t>
            </a:r>
            <a:r>
              <a:rPr lang="en-US" sz="2400" dirty="0" err="1"/>
              <a:t>detrusora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sfinktera</a:t>
            </a:r>
            <a:r>
              <a:rPr lang="en-US" sz="2400" dirty="0"/>
              <a:t> u </a:t>
            </a:r>
            <a:r>
              <a:rPr lang="en-US" sz="2400" dirty="0" err="1"/>
              <a:t>fazi</a:t>
            </a:r>
            <a:r>
              <a:rPr lang="en-US" sz="2400" dirty="0"/>
              <a:t> </a:t>
            </a:r>
            <a:r>
              <a:rPr lang="en-US" sz="2400" dirty="0" err="1"/>
              <a:t>punjenja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pražnjenja</a:t>
            </a:r>
            <a:r>
              <a:rPr lang="en-US" sz="2400" dirty="0"/>
              <a:t> </a:t>
            </a:r>
            <a:r>
              <a:rPr lang="en-US" sz="2400" dirty="0" err="1"/>
              <a:t>bešike</a:t>
            </a:r>
            <a:r>
              <a:rPr lang="en-US" sz="2400" dirty="0"/>
              <a:t>, </a:t>
            </a:r>
            <a:endParaRPr lang="sr-Latn-BA" sz="2400" dirty="0"/>
          </a:p>
          <a:p>
            <a:r>
              <a:rPr lang="en-US" sz="2400" dirty="0" err="1"/>
              <a:t>pritisak</a:t>
            </a:r>
            <a:r>
              <a:rPr lang="en-US" sz="2400" dirty="0"/>
              <a:t> </a:t>
            </a:r>
            <a:r>
              <a:rPr lang="en-US" sz="2400" dirty="0" err="1"/>
              <a:t>kod</a:t>
            </a:r>
            <a:r>
              <a:rPr lang="en-US" sz="2400" dirty="0"/>
              <a:t> </a:t>
            </a:r>
            <a:r>
              <a:rPr lang="en-US" sz="2400" dirty="0" err="1"/>
              <a:t>kojeg</a:t>
            </a:r>
            <a:r>
              <a:rPr lang="en-US" sz="2400" dirty="0"/>
              <a:t> </a:t>
            </a:r>
            <a:r>
              <a:rPr lang="en-US" sz="2400" dirty="0" err="1"/>
              <a:t>nastupa</a:t>
            </a:r>
            <a:r>
              <a:rPr lang="en-US" sz="2400" dirty="0"/>
              <a:t> </a:t>
            </a:r>
            <a:r>
              <a:rPr lang="en-US" sz="2400" dirty="0" err="1"/>
              <a:t>inkontinencija</a:t>
            </a:r>
            <a:r>
              <a:rPr lang="en-US" sz="2400" dirty="0"/>
              <a:t>, </a:t>
            </a:r>
            <a:endParaRPr lang="sr-Latn-BA" sz="2400" dirty="0"/>
          </a:p>
          <a:p>
            <a:r>
              <a:rPr lang="sr-Latn-BA" sz="2400" dirty="0"/>
              <a:t>funkcionalnost</a:t>
            </a:r>
            <a:r>
              <a:rPr lang="en-US" sz="2400" dirty="0"/>
              <a:t> </a:t>
            </a:r>
            <a:r>
              <a:rPr lang="en-US" sz="2400" dirty="0" err="1"/>
              <a:t>sfinktera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mnoge</a:t>
            </a:r>
            <a:r>
              <a:rPr lang="en-US" sz="2400" dirty="0"/>
              <a:t> </a:t>
            </a:r>
            <a:r>
              <a:rPr lang="en-US" sz="2400" dirty="0" err="1"/>
              <a:t>druge</a:t>
            </a:r>
            <a:r>
              <a:rPr lang="en-US" sz="2400" dirty="0"/>
              <a:t> </a:t>
            </a:r>
            <a:r>
              <a:rPr lang="en-US" sz="2400" dirty="0" err="1"/>
              <a:t>parametre</a:t>
            </a:r>
            <a:r>
              <a:rPr lang="en-US" sz="2400" dirty="0"/>
              <a:t>. </a:t>
            </a:r>
            <a:endParaRPr lang="sr-Latn-BA" sz="2400" dirty="0"/>
          </a:p>
        </p:txBody>
      </p:sp>
      <p:pic>
        <p:nvPicPr>
          <p:cNvPr id="3" name="Slika 2" descr="Slika na kojoj se prikazuje osoba, žena, računalo, na zatvorenom&#10;&#10;Opis je automatski generiran">
            <a:extLst>
              <a:ext uri="{FF2B5EF4-FFF2-40B4-BE49-F238E27FC236}">
                <a16:creationId xmlns:a16="http://schemas.microsoft.com/office/drawing/2014/main" id="{54976A5F-E708-49C7-9306-17361F9123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 r="16121" b="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pic>
        <p:nvPicPr>
          <p:cNvPr id="6" name="Rezervirano mjesto sadržaja 3">
            <a:extLst>
              <a:ext uri="{FF2B5EF4-FFF2-40B4-BE49-F238E27FC236}">
                <a16:creationId xmlns:a16="http://schemas.microsoft.com/office/drawing/2014/main" id="{A29B76E2-24D1-44AB-84B5-6082BCA51D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70"/>
          <a:stretch/>
        </p:blipFill>
        <p:spPr>
          <a:xfrm>
            <a:off x="11726863" y="6405914"/>
            <a:ext cx="295599" cy="29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7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C81B1039-29FA-4357-B3F8-C68ABB17A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/>
              <a:t>U sklopu urogenitalne rehabilitacije pacijenti se obučavaju za:</a:t>
            </a:r>
          </a:p>
        </p:txBody>
      </p:sp>
      <p:pic>
        <p:nvPicPr>
          <p:cNvPr id="12" name="Rezervirano mjesto sadržaja 11" descr="Slika na kojoj se prikazuje osoba, na zatvorenom, žena, prozor&#10;&#10;Opis je automatski generiran">
            <a:extLst>
              <a:ext uri="{FF2B5EF4-FFF2-40B4-BE49-F238E27FC236}">
                <a16:creationId xmlns:a16="http://schemas.microsoft.com/office/drawing/2014/main" id="{BFDA17A9-B99F-4601-9678-5EF4BE637A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589C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85661E4-FBB7-4056-B344-40D0EDCBF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 err="1"/>
              <a:t>čistu</a:t>
            </a:r>
            <a:r>
              <a:rPr lang="en-US" sz="2000" dirty="0"/>
              <a:t> </a:t>
            </a:r>
            <a:r>
              <a:rPr lang="en-US" sz="2000" dirty="0" err="1"/>
              <a:t>intermitentnu</a:t>
            </a:r>
            <a:r>
              <a:rPr lang="en-US" sz="2000" dirty="0"/>
              <a:t>/</a:t>
            </a:r>
            <a:r>
              <a:rPr lang="en-US" sz="2000" dirty="0" err="1"/>
              <a:t>samokateterizaciju</a:t>
            </a:r>
            <a:r>
              <a:rPr lang="en-US" sz="2000" dirty="0"/>
              <a:t>, </a:t>
            </a:r>
          </a:p>
          <a:p>
            <a:r>
              <a:rPr lang="en-US" sz="2000" dirty="0" err="1"/>
              <a:t>provodi</a:t>
            </a:r>
            <a:r>
              <a:rPr lang="en-US" sz="2000" dirty="0"/>
              <a:t> se biofeedback </a:t>
            </a:r>
            <a:r>
              <a:rPr lang="en-US" sz="2000" dirty="0" err="1"/>
              <a:t>tretman</a:t>
            </a:r>
            <a:r>
              <a:rPr lang="en-US" sz="2000" dirty="0"/>
              <a:t>, </a:t>
            </a:r>
          </a:p>
          <a:p>
            <a:r>
              <a:rPr lang="en-US" sz="2000" dirty="0" err="1"/>
              <a:t>tretman</a:t>
            </a:r>
            <a:r>
              <a:rPr lang="en-US" sz="2000" dirty="0"/>
              <a:t> </a:t>
            </a:r>
            <a:r>
              <a:rPr lang="en-US" sz="2000" dirty="0" err="1"/>
              <a:t>električne</a:t>
            </a:r>
            <a:r>
              <a:rPr lang="en-US" sz="2000" dirty="0"/>
              <a:t> </a:t>
            </a:r>
            <a:r>
              <a:rPr lang="en-US" sz="2000" dirty="0" err="1"/>
              <a:t>stimulacije</a:t>
            </a:r>
            <a:r>
              <a:rPr lang="en-US" sz="2000" dirty="0"/>
              <a:t>, </a:t>
            </a:r>
          </a:p>
          <a:p>
            <a:r>
              <a:rPr lang="sr-Latn-BA" sz="2000" dirty="0"/>
              <a:t>m</a:t>
            </a:r>
            <a:r>
              <a:rPr lang="en-US" sz="2000" dirty="0" err="1"/>
              <a:t>agnetostimulacija</a:t>
            </a:r>
            <a:r>
              <a:rPr lang="en-US" sz="2000" dirty="0"/>
              <a:t> </a:t>
            </a:r>
            <a:r>
              <a:rPr lang="sr-Latn-BA" sz="2000" dirty="0"/>
              <a:t>(Uro-stim stolica)</a:t>
            </a:r>
            <a:r>
              <a:rPr lang="en-US" sz="2000" dirty="0"/>
              <a:t>, </a:t>
            </a:r>
          </a:p>
          <a:p>
            <a:pPr marL="0" indent="0">
              <a:buNone/>
            </a:pPr>
            <a:r>
              <a:rPr lang="en-US" sz="2000" dirty="0" err="1"/>
              <a:t>sve</a:t>
            </a:r>
            <a:r>
              <a:rPr lang="en-US" sz="2000" dirty="0"/>
              <a:t> </a:t>
            </a:r>
            <a:r>
              <a:rPr lang="en-US" sz="2000" dirty="0" err="1"/>
              <a:t>potpomognuto</a:t>
            </a:r>
            <a:r>
              <a:rPr lang="en-US" sz="2000" dirty="0"/>
              <a:t> </a:t>
            </a:r>
            <a:r>
              <a:rPr lang="en-US" sz="2000" dirty="0" err="1"/>
              <a:t>psihološkim</a:t>
            </a:r>
            <a:r>
              <a:rPr lang="en-US" sz="2000" dirty="0"/>
              <a:t> </a:t>
            </a:r>
            <a:r>
              <a:rPr lang="en-US" sz="2000" i="1" dirty="0" err="1"/>
              <a:t>osnaživanjem</a:t>
            </a:r>
            <a:r>
              <a:rPr lang="en-US" sz="2000" i="1" dirty="0"/>
              <a:t> </a:t>
            </a:r>
            <a:r>
              <a:rPr lang="en-US" sz="2000" i="1" dirty="0" err="1"/>
              <a:t>pacijenta</a:t>
            </a:r>
            <a:r>
              <a:rPr lang="en-US" sz="2000" i="1" dirty="0"/>
              <a:t> za </a:t>
            </a:r>
            <a:r>
              <a:rPr lang="en-US" sz="2000" i="1" dirty="0" err="1"/>
              <a:t>prihvatanje</a:t>
            </a:r>
            <a:r>
              <a:rPr lang="en-US" sz="2000" i="1" dirty="0"/>
              <a:t> </a:t>
            </a:r>
            <a:r>
              <a:rPr lang="en-US" sz="2000" i="1" dirty="0" err="1"/>
              <a:t>novonastale</a:t>
            </a:r>
            <a:r>
              <a:rPr lang="en-US" sz="2000" i="1" dirty="0"/>
              <a:t> </a:t>
            </a:r>
            <a:r>
              <a:rPr lang="en-US" sz="2000" i="1" dirty="0" err="1"/>
              <a:t>situacije</a:t>
            </a:r>
            <a:r>
              <a:rPr lang="en-US" sz="2000" i="1" dirty="0"/>
              <a:t> </a:t>
            </a:r>
            <a:r>
              <a:rPr lang="en-US" sz="2000" i="1" dirty="0" err="1"/>
              <a:t>i</a:t>
            </a:r>
            <a:r>
              <a:rPr lang="en-US" sz="2000" i="1" dirty="0"/>
              <a:t> </a:t>
            </a:r>
            <a:r>
              <a:rPr lang="en-US" sz="2000" i="1" dirty="0" err="1"/>
              <a:t>rješavanje</a:t>
            </a:r>
            <a:r>
              <a:rPr lang="en-US" sz="2000" i="1" dirty="0"/>
              <a:t> </a:t>
            </a:r>
            <a:r>
              <a:rPr lang="en-US" sz="2000" i="1" dirty="0" err="1"/>
              <a:t>problema</a:t>
            </a:r>
            <a:r>
              <a:rPr lang="en-US" sz="2000" i="1" dirty="0"/>
              <a:t> </a:t>
            </a:r>
            <a:r>
              <a:rPr lang="en-US" sz="2000" i="1" dirty="0" err="1"/>
              <a:t>svakodnevnog</a:t>
            </a:r>
            <a:r>
              <a:rPr lang="en-US" sz="2000" i="1" dirty="0"/>
              <a:t> </a:t>
            </a:r>
            <a:r>
              <a:rPr lang="en-US" sz="2000" i="1" dirty="0" err="1"/>
              <a:t>života</a:t>
            </a:r>
            <a:r>
              <a:rPr lang="en-US" sz="2000" i="1" dirty="0"/>
              <a:t> od </a:t>
            </a:r>
            <a:r>
              <a:rPr lang="en-US" sz="2000" i="1" dirty="0" err="1"/>
              <a:t>strane</a:t>
            </a:r>
            <a:r>
              <a:rPr lang="en-US" sz="2000" i="1" dirty="0"/>
              <a:t> </a:t>
            </a:r>
            <a:r>
              <a:rPr lang="en-US" sz="2000" i="1" dirty="0" err="1"/>
              <a:t>psihologa</a:t>
            </a:r>
            <a:r>
              <a:rPr lang="en-US" sz="2000" i="1" dirty="0"/>
              <a:t>.</a:t>
            </a:r>
          </a:p>
          <a:p>
            <a:endParaRPr lang="en-US" sz="2000" dirty="0"/>
          </a:p>
        </p:txBody>
      </p:sp>
      <p:pic>
        <p:nvPicPr>
          <p:cNvPr id="6" name="Rezervirano mjesto sadržaja 3">
            <a:extLst>
              <a:ext uri="{FF2B5EF4-FFF2-40B4-BE49-F238E27FC236}">
                <a16:creationId xmlns:a16="http://schemas.microsoft.com/office/drawing/2014/main" id="{5E558B97-329F-4CE8-B0C8-1F3D8FE8D8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70"/>
          <a:stretch/>
        </p:blipFill>
        <p:spPr>
          <a:xfrm>
            <a:off x="11726863" y="6405914"/>
            <a:ext cx="295599" cy="29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8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Prilagođeno 9">
      <a:dk1>
        <a:srgbClr val="002060"/>
      </a:dk1>
      <a:lt1>
        <a:sysClr val="window" lastClr="FFFFFF"/>
      </a:lt1>
      <a:dk2>
        <a:srgbClr val="5FACE3"/>
      </a:dk2>
      <a:lt2>
        <a:srgbClr val="F2F2F2"/>
      </a:lt2>
      <a:accent1>
        <a:srgbClr val="C00000"/>
      </a:accent1>
      <a:accent2>
        <a:srgbClr val="002060"/>
      </a:accent2>
      <a:accent3>
        <a:srgbClr val="36AFCE"/>
      </a:accent3>
      <a:accent4>
        <a:srgbClr val="1D6FA9"/>
      </a:accent4>
      <a:accent5>
        <a:srgbClr val="C00000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sustav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sustav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F1C5DA380BE04287AC954ACE1AF5A4" ma:contentTypeVersion="10" ma:contentTypeDescription="Create a new document." ma:contentTypeScope="" ma:versionID="1ae4875e9ce1c80c5e22841d0e14e8a9">
  <xsd:schema xmlns:xsd="http://www.w3.org/2001/XMLSchema" xmlns:xs="http://www.w3.org/2001/XMLSchema" xmlns:p="http://schemas.microsoft.com/office/2006/metadata/properties" xmlns:ns3="2864d303-1a19-4e10-bdde-2fa6a279b300" xmlns:ns4="6025a9d7-9100-47ee-aa62-1bb37db21bcf" targetNamespace="http://schemas.microsoft.com/office/2006/metadata/properties" ma:root="true" ma:fieldsID="0db976b2f5a7b4fc537962eea2ce998a" ns3:_="" ns4:_="">
    <xsd:import namespace="2864d303-1a19-4e10-bdde-2fa6a279b300"/>
    <xsd:import namespace="6025a9d7-9100-47ee-aa62-1bb37db21bc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4d303-1a19-4e10-bdde-2fa6a279b30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25a9d7-9100-47ee-aa62-1bb37db21b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18D2FD-7A91-4715-A601-6BF77B2324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64d303-1a19-4e10-bdde-2fa6a279b300"/>
    <ds:schemaRef ds:uri="6025a9d7-9100-47ee-aa62-1bb37db21b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2239A88-E67F-499D-B087-323182FA78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A1A5CC-3956-4A2B-A6DB-F09A5FE9613F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6025a9d7-9100-47ee-aa62-1bb37db21bcf"/>
    <ds:schemaRef ds:uri="2864d303-1a19-4e10-bdde-2fa6a279b300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556</Words>
  <Application>Microsoft Office PowerPoint</Application>
  <PresentationFormat>Widescreen</PresentationFormat>
  <Paragraphs>174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Novine u neurorehabilitaciji</vt:lpstr>
      <vt:lpstr>PowerPoint Presentation</vt:lpstr>
      <vt:lpstr>KAPACITET </vt:lpstr>
      <vt:lpstr>PowerPoint Presentation</vt:lpstr>
      <vt:lpstr>Na odjeljenjima se najčešće rehabilituju pacijenti </vt:lpstr>
      <vt:lpstr>Struktura  pacijenata prema patologiji na Odjeljenju II  2016 - 2018.</vt:lpstr>
      <vt:lpstr>PowerPoint Presentation</vt:lpstr>
      <vt:lpstr>PowerPoint Presentation</vt:lpstr>
      <vt:lpstr>U sklopu urogenitalne rehabilitacije pacijenti se obučavaju za:</vt:lpstr>
      <vt:lpstr>Transkranijalna direktna električna stimulacija </vt:lpstr>
      <vt:lpstr>INDIKACIJE </vt:lpstr>
      <vt:lpstr>REHABILITACIJA ŠAKE</vt:lpstr>
      <vt:lpstr>REHABILITACIJA ŠAKE</vt:lpstr>
      <vt:lpstr>REHABILITACIJA ŠAKE</vt:lpstr>
      <vt:lpstr>REHABILITACIJA ŠAKE</vt:lpstr>
      <vt:lpstr>Hvala!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Novine u neurorehabilitaciji</dc:title>
  <dc:creator>Kancelarija za odnose s javnošću</dc:creator>
  <cp:lastModifiedBy>dr Snjezana Novakovic Bursac</cp:lastModifiedBy>
  <cp:revision>11</cp:revision>
  <dcterms:created xsi:type="dcterms:W3CDTF">2019-09-26T07:12:59Z</dcterms:created>
  <dcterms:modified xsi:type="dcterms:W3CDTF">2019-09-28T09:06:52Z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0x01010057F1C5DA380BE04287AC954ACE1AF5A4</vt:lpwstr>
  </property>
</Properties>
</file>